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21945600" cy="12344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Preserves the original architecture's spatial organization: task/orchestrator at top, actors at left, runtime and protocol in the center, capability ecosystem beneath, self-evolution cycle and version management at right, external world on the far right, supporting infrastructure at bottom. Source map: docs/diagrams/README.md. Protocol labels describe runtime message contracts, not a separate protocol package. Builder is an alternative root role; actor delegation is optional. Evolution is performed by the acting Agent with self_evolving_skill and adoption_tool, not mandatory generator/evaluator agents. Use after keep verifies the consumer; rollback returns to investigation instead. All shapes and icons are native editable PowerPoint objects.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0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elf-Evolving Agent System Architecture"/>
          <p:cNvSpPr txBox="1"/>
          <p:nvPr/>
        </p:nvSpPr>
        <p:spPr>
          <a:xfrm>
            <a:off x="457200" y="201168"/>
            <a:ext cx="21031200" cy="5486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320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Self-Evolving Agent System Architecture</a:t>
            </a:r>
          </a:p>
        </p:txBody>
      </p:sp>
      <p:sp>
        <p:nvSpPr>
          <p:cNvPr id="3" name="Protocol communication  ·  Capability ecosystem  ·  Self-evolution loop"/>
          <p:cNvSpPr txBox="1"/>
          <p:nvPr/>
        </p:nvSpPr>
        <p:spPr>
          <a:xfrm>
            <a:off x="457200" y="859536"/>
            <a:ext cx="2103120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60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Protocol communication  ·  Capability ecosystem  ·  Self-evolution loop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5760" y="1353312"/>
            <a:ext cx="1645920" cy="932688"/>
          </a:xfrm>
          <a:prstGeom prst="roundRect">
            <a:avLst>
              <a:gd name="adj" fmla="val 10000"/>
            </a:avLst>
          </a:prstGeom>
          <a:solidFill>
            <a:srgbClr val="0C1D26"/>
          </a:solidFill>
          <a:ln w="1270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16158" y="1581546"/>
            <a:ext cx="140451" cy="140451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 flipV="1">
            <a:off x="623986" y="1866839"/>
            <a:ext cx="0" cy="127284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623986" y="1787834"/>
            <a:ext cx="65837" cy="79005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689823" y="1787834"/>
            <a:ext cx="193121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882944" y="1787834"/>
            <a:ext cx="65837" cy="79005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948781" y="1866839"/>
            <a:ext cx="0" cy="127284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User"/>
          <p:cNvSpPr txBox="1"/>
          <p:nvPr/>
        </p:nvSpPr>
        <p:spPr>
          <a:xfrm>
            <a:off x="1097280" y="1673352"/>
            <a:ext cx="822960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70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User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606040" y="1353312"/>
            <a:ext cx="2441448" cy="932688"/>
          </a:xfrm>
          <a:prstGeom prst="roundRect">
            <a:avLst>
              <a:gd name="adj" fmla="val 10000"/>
            </a:avLst>
          </a:prstGeom>
          <a:solidFill>
            <a:srgbClr val="0C1D26"/>
          </a:solidFill>
          <a:ln w="1270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845247" y="1567647"/>
            <a:ext cx="298460" cy="408188"/>
          </a:xfrm>
          <a:prstGeom prst="roundRect">
            <a:avLst>
              <a:gd name="adj" fmla="val 3000"/>
            </a:avLst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2902305" y="1677375"/>
            <a:ext cx="175565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2902305" y="1765157"/>
            <a:ext cx="175565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2902305" y="1852940"/>
            <a:ext cx="136063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ask request"/>
          <p:cNvSpPr txBox="1"/>
          <p:nvPr/>
        </p:nvSpPr>
        <p:spPr>
          <a:xfrm>
            <a:off x="3328416" y="1536192"/>
            <a:ext cx="1600200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70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Task request</a:t>
            </a:r>
          </a:p>
        </p:txBody>
      </p:sp>
      <p:sp>
        <p:nvSpPr>
          <p:cNvPr id="18" name="text · files · manifest"/>
          <p:cNvSpPr txBox="1"/>
          <p:nvPr/>
        </p:nvSpPr>
        <p:spPr>
          <a:xfrm>
            <a:off x="3328416" y="1947672"/>
            <a:ext cx="1572768" cy="20116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95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text · files · manifest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2011680" y="1819656"/>
            <a:ext cx="594360" cy="0"/>
          </a:xfrm>
          <a:prstGeom prst="line">
            <a:avLst/>
          </a:prstGeom>
          <a:ln w="20320">
            <a:solidFill>
              <a:srgbClr val="82B8D9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5047488" y="1819656"/>
            <a:ext cx="548640" cy="0"/>
          </a:xfrm>
          <a:prstGeom prst="line">
            <a:avLst/>
          </a:prstGeom>
          <a:ln w="20320">
            <a:solidFill>
              <a:srgbClr val="82B8D9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5596128" y="1298448"/>
            <a:ext cx="6812280" cy="1517904"/>
          </a:xfrm>
          <a:prstGeom prst="roundRect">
            <a:avLst>
              <a:gd name="adj" fmla="val 5000"/>
            </a:avLst>
          </a:prstGeom>
          <a:solidFill>
            <a:srgbClr val="0C1D26"/>
          </a:solidFill>
          <a:ln w="1905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MetaAgent / Builder Orchestrator"/>
          <p:cNvSpPr txBox="1"/>
          <p:nvPr/>
        </p:nvSpPr>
        <p:spPr>
          <a:xfrm>
            <a:off x="5760720" y="1444751"/>
            <a:ext cx="6483096" cy="34747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2100" b="1">
                <a:solidFill>
                  <a:srgbClr val="82B8D9"/>
                </a:solidFill>
                <a:latin typeface="DejaVu Sans"/>
                <a:ea typeface="DejaVu Sans"/>
              </a:defRPr>
            </a:pPr>
            <a:r>
              <a:t>MetaAgent / Builder Orchestrator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806440" y="1874519"/>
            <a:ext cx="1143000" cy="457200"/>
          </a:xfrm>
          <a:prstGeom prst="roundRect">
            <a:avLst>
              <a:gd name="adj" fmla="val 13000"/>
            </a:avLst>
          </a:prstGeom>
          <a:solidFill>
            <a:srgbClr val="0D1B18"/>
          </a:solidFill>
          <a:ln w="1016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Plan"/>
          <p:cNvSpPr txBox="1"/>
          <p:nvPr/>
        </p:nvSpPr>
        <p:spPr>
          <a:xfrm>
            <a:off x="5861303" y="1984248"/>
            <a:ext cx="1033271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15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Plan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086600" y="1874519"/>
            <a:ext cx="1143000" cy="457200"/>
          </a:xfrm>
          <a:prstGeom prst="roundRect">
            <a:avLst>
              <a:gd name="adj" fmla="val 13000"/>
            </a:avLst>
          </a:prstGeom>
          <a:solidFill>
            <a:srgbClr val="0D1B18"/>
          </a:solidFill>
          <a:ln w="1016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Decompose"/>
          <p:cNvSpPr txBox="1"/>
          <p:nvPr/>
        </p:nvSpPr>
        <p:spPr>
          <a:xfrm>
            <a:off x="7141464" y="1984248"/>
            <a:ext cx="1033271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15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Decompose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366759" y="1874519"/>
            <a:ext cx="1143000" cy="457200"/>
          </a:xfrm>
          <a:prstGeom prst="roundRect">
            <a:avLst>
              <a:gd name="adj" fmla="val 13000"/>
            </a:avLst>
          </a:prstGeom>
          <a:solidFill>
            <a:srgbClr val="0D1B18"/>
          </a:solidFill>
          <a:ln w="1016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Delegate*"/>
          <p:cNvSpPr txBox="1"/>
          <p:nvPr/>
        </p:nvSpPr>
        <p:spPr>
          <a:xfrm>
            <a:off x="8421624" y="1984248"/>
            <a:ext cx="1033271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15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Delegate*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646919" y="1874519"/>
            <a:ext cx="1143000" cy="457200"/>
          </a:xfrm>
          <a:prstGeom prst="roundRect">
            <a:avLst>
              <a:gd name="adj" fmla="val 13000"/>
            </a:avLst>
          </a:prstGeom>
          <a:solidFill>
            <a:srgbClr val="0D1B18"/>
          </a:solidFill>
          <a:ln w="1016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Monitor"/>
          <p:cNvSpPr txBox="1"/>
          <p:nvPr/>
        </p:nvSpPr>
        <p:spPr>
          <a:xfrm>
            <a:off x="9701784" y="1984248"/>
            <a:ext cx="1033271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15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Monitor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0927080" y="1874519"/>
            <a:ext cx="1143000" cy="457200"/>
          </a:xfrm>
          <a:prstGeom prst="roundRect">
            <a:avLst>
              <a:gd name="adj" fmla="val 13000"/>
            </a:avLst>
          </a:prstGeom>
          <a:solidFill>
            <a:srgbClr val="0D1B18"/>
          </a:solidFill>
          <a:ln w="1016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Conclude"/>
          <p:cNvSpPr txBox="1"/>
          <p:nvPr/>
        </p:nvSpPr>
        <p:spPr>
          <a:xfrm>
            <a:off x="10981944" y="1984248"/>
            <a:ext cx="1033271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15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Conclude</a:t>
            </a:r>
          </a:p>
        </p:txBody>
      </p:sp>
      <p:sp>
        <p:nvSpPr>
          <p:cNvPr id="33" name="Shared Agent loop · Website / Game Builder can work solo"/>
          <p:cNvSpPr txBox="1"/>
          <p:nvPr/>
        </p:nvSpPr>
        <p:spPr>
          <a:xfrm>
            <a:off x="5806440" y="2468880"/>
            <a:ext cx="6364224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5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Shared Agent loop · Website / Game Builder can work solo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11480" y="3017520"/>
            <a:ext cx="3163824" cy="3675887"/>
          </a:xfrm>
          <a:prstGeom prst="roundRect">
            <a:avLst>
              <a:gd name="adj" fmla="val 5000"/>
            </a:avLst>
          </a:prstGeom>
          <a:solidFill>
            <a:srgbClr val="0B241D"/>
          </a:solidFill>
          <a:ln w="1905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Actor Agents"/>
          <p:cNvSpPr txBox="1"/>
          <p:nvPr/>
        </p:nvSpPr>
        <p:spPr>
          <a:xfrm>
            <a:off x="576072" y="3163824"/>
            <a:ext cx="2834640" cy="34747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2100" b="1">
                <a:solidFill>
                  <a:srgbClr val="63E6B5"/>
                </a:solidFill>
                <a:latin typeface="DejaVu Sans"/>
                <a:ea typeface="DejaVu Sans"/>
              </a:defRPr>
            </a:pPr>
            <a:r>
              <a:t>Actor Agents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21792" y="3639312"/>
            <a:ext cx="2743200" cy="338328"/>
          </a:xfrm>
          <a:prstGeom prst="roundRect">
            <a:avLst>
              <a:gd name="adj" fmla="val 13000"/>
            </a:avLst>
          </a:prstGeom>
          <a:solidFill>
            <a:srgbClr val="0D1B18"/>
          </a:solidFill>
          <a:ln w="1016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7" name="Connector 36"/>
          <p:cNvCxnSpPr/>
          <p:nvPr/>
        </p:nvCxnSpPr>
        <p:spPr>
          <a:xfrm flipH="1">
            <a:off x="752002" y="3717767"/>
            <a:ext cx="70226" cy="90709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752002" y="3808476"/>
            <a:ext cx="70226" cy="90708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933419" y="3717767"/>
            <a:ext cx="70226" cy="90709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H="1">
            <a:off x="933419" y="3808476"/>
            <a:ext cx="70226" cy="90708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H="1">
            <a:off x="854415" y="3691432"/>
            <a:ext cx="46817" cy="234087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ode Agent"/>
          <p:cNvSpPr txBox="1"/>
          <p:nvPr/>
        </p:nvSpPr>
        <p:spPr>
          <a:xfrm>
            <a:off x="1124712" y="3749039"/>
            <a:ext cx="2148840" cy="20116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24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Code Agent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21792" y="4050791"/>
            <a:ext cx="2743200" cy="338328"/>
          </a:xfrm>
          <a:prstGeom prst="roundRect">
            <a:avLst>
              <a:gd name="adj" fmla="val 13000"/>
            </a:avLst>
          </a:prstGeom>
          <a:solidFill>
            <a:srgbClr val="0D1B18"/>
          </a:solidFill>
          <a:ln w="1016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4" name="Connector 43"/>
          <p:cNvCxnSpPr/>
          <p:nvPr/>
        </p:nvCxnSpPr>
        <p:spPr>
          <a:xfrm>
            <a:off x="752002" y="4097060"/>
            <a:ext cx="251643" cy="0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1003645" y="4097060"/>
            <a:ext cx="0" cy="181417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H="1">
            <a:off x="866119" y="4278477"/>
            <a:ext cx="137526" cy="0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H="1">
            <a:off x="795893" y="4278477"/>
            <a:ext cx="70226" cy="73152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795893" y="4278477"/>
            <a:ext cx="0" cy="73152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 flipH="1">
            <a:off x="752002" y="4278477"/>
            <a:ext cx="43891" cy="0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752002" y="4097060"/>
            <a:ext cx="0" cy="181417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816376" y="4173138"/>
            <a:ext cx="11704" cy="11704"/>
          </a:xfrm>
          <a:prstGeom prst="ellipse">
            <a:avLst/>
          </a:prstGeom>
          <a:noFill/>
          <a:ln w="1524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74897" y="4173138"/>
            <a:ext cx="11704" cy="11704"/>
          </a:xfrm>
          <a:prstGeom prst="ellipse">
            <a:avLst/>
          </a:prstGeom>
          <a:noFill/>
          <a:ln w="1524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33419" y="4173138"/>
            <a:ext cx="11704" cy="11704"/>
          </a:xfrm>
          <a:prstGeom prst="ellipse">
            <a:avLst/>
          </a:prstGeom>
          <a:noFill/>
          <a:ln w="1524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General Agent"/>
          <p:cNvSpPr txBox="1"/>
          <p:nvPr/>
        </p:nvSpPr>
        <p:spPr>
          <a:xfrm>
            <a:off x="1124712" y="4160520"/>
            <a:ext cx="2148840" cy="20116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24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General Agent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21792" y="4462272"/>
            <a:ext cx="2743200" cy="338328"/>
          </a:xfrm>
          <a:prstGeom prst="roundRect">
            <a:avLst>
              <a:gd name="adj" fmla="val 13000"/>
            </a:avLst>
          </a:prstGeom>
          <a:solidFill>
            <a:srgbClr val="0D1B18"/>
          </a:solidFill>
          <a:ln w="1016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746150" y="4499762"/>
            <a:ext cx="263347" cy="263347"/>
          </a:xfrm>
          <a:prstGeom prst="ellipse">
            <a:avLst/>
          </a:prstGeom>
          <a:noFill/>
          <a:ln w="1524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19302" y="4499762"/>
            <a:ext cx="117043" cy="263347"/>
          </a:xfrm>
          <a:prstGeom prst="ellipse">
            <a:avLst/>
          </a:prstGeom>
          <a:noFill/>
          <a:ln w="1524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8" name="Connector 57"/>
          <p:cNvCxnSpPr/>
          <p:nvPr/>
        </p:nvCxnSpPr>
        <p:spPr>
          <a:xfrm>
            <a:off x="749076" y="4631436"/>
            <a:ext cx="257495" cy="0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>
            <a:off x="778337" y="4564136"/>
            <a:ext cx="198973" cy="0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778337" y="4698735"/>
            <a:ext cx="198973" cy="0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Browser Agent"/>
          <p:cNvSpPr txBox="1"/>
          <p:nvPr/>
        </p:nvSpPr>
        <p:spPr>
          <a:xfrm>
            <a:off x="1124712" y="4572000"/>
            <a:ext cx="2148840" cy="20116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24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Browser Agent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621792" y="4873752"/>
            <a:ext cx="2743200" cy="338328"/>
          </a:xfrm>
          <a:prstGeom prst="roundRect">
            <a:avLst>
              <a:gd name="adj" fmla="val 13000"/>
            </a:avLst>
          </a:prstGeom>
          <a:solidFill>
            <a:srgbClr val="0D1B18"/>
          </a:solidFill>
          <a:ln w="1016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ounded Rectangle 62"/>
          <p:cNvSpPr/>
          <p:nvPr/>
        </p:nvSpPr>
        <p:spPr>
          <a:xfrm>
            <a:off x="749076" y="4917094"/>
            <a:ext cx="257495" cy="181416"/>
          </a:xfrm>
          <a:prstGeom prst="roundRect">
            <a:avLst>
              <a:gd name="adj" fmla="val 3000"/>
            </a:avLst>
          </a:prstGeom>
          <a:noFill/>
          <a:ln w="1524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4" name="Connector 63"/>
          <p:cNvCxnSpPr/>
          <p:nvPr/>
        </p:nvCxnSpPr>
        <p:spPr>
          <a:xfrm>
            <a:off x="877824" y="5098511"/>
            <a:ext cx="0" cy="76078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>
            <a:off x="813450" y="5174589"/>
            <a:ext cx="128747" cy="0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>
            <a:off x="775411" y="5022433"/>
            <a:ext cx="49743" cy="0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 flipV="1">
            <a:off x="825154" y="4963911"/>
            <a:ext cx="23409" cy="58522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>
            <a:off x="848563" y="4963911"/>
            <a:ext cx="46817" cy="93635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 flipV="1">
            <a:off x="895380" y="5004876"/>
            <a:ext cx="26335" cy="52670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>
            <a:off x="921715" y="5004876"/>
            <a:ext cx="58521" cy="0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Computer Agent"/>
          <p:cNvSpPr txBox="1"/>
          <p:nvPr/>
        </p:nvSpPr>
        <p:spPr>
          <a:xfrm>
            <a:off x="1124712" y="4983480"/>
            <a:ext cx="2148840" cy="20116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24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Computer Agent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621792" y="5285232"/>
            <a:ext cx="2743200" cy="338328"/>
          </a:xfrm>
          <a:prstGeom prst="roundRect">
            <a:avLst>
              <a:gd name="adj" fmla="val 13000"/>
            </a:avLst>
          </a:prstGeom>
          <a:solidFill>
            <a:srgbClr val="0D1B18"/>
          </a:solidFill>
          <a:ln w="1016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3" name="Connector 72"/>
          <p:cNvCxnSpPr/>
          <p:nvPr/>
        </p:nvCxnSpPr>
        <p:spPr>
          <a:xfrm>
            <a:off x="749076" y="5319796"/>
            <a:ext cx="0" cy="263347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>
            <a:off x="749076" y="5583143"/>
            <a:ext cx="263347" cy="0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 flipV="1">
            <a:off x="804672" y="5460248"/>
            <a:ext cx="0" cy="73152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 flipV="1">
            <a:off x="877824" y="5404652"/>
            <a:ext cx="0" cy="128748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 flipV="1">
            <a:off x="950976" y="5340278"/>
            <a:ext cx="0" cy="193122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Monitor Agent"/>
          <p:cNvSpPr txBox="1"/>
          <p:nvPr/>
        </p:nvSpPr>
        <p:spPr>
          <a:xfrm>
            <a:off x="1124712" y="5394960"/>
            <a:ext cx="2148840" cy="20116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24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Monitor Agent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621792" y="5696712"/>
            <a:ext cx="2743200" cy="338328"/>
          </a:xfrm>
          <a:prstGeom prst="roundRect">
            <a:avLst>
              <a:gd name="adj" fmla="val 13000"/>
            </a:avLst>
          </a:prstGeom>
          <a:solidFill>
            <a:srgbClr val="0D1B18"/>
          </a:solidFill>
          <a:ln w="1016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0" name="Connector 79"/>
          <p:cNvCxnSpPr/>
          <p:nvPr/>
        </p:nvCxnSpPr>
        <p:spPr>
          <a:xfrm>
            <a:off x="877824" y="5728350"/>
            <a:ext cx="117043" cy="49743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 flipH="1">
            <a:off x="977310" y="5778093"/>
            <a:ext cx="17557" cy="131674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 flipH="1">
            <a:off x="877824" y="5909767"/>
            <a:ext cx="99486" cy="93634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 flipH="1" flipV="1">
            <a:off x="778337" y="5909767"/>
            <a:ext cx="99487" cy="93634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 flipH="1" flipV="1">
            <a:off x="760780" y="5778093"/>
            <a:ext cx="17557" cy="131674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 flipV="1">
            <a:off x="760780" y="5728350"/>
            <a:ext cx="117044" cy="49743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>
            <a:off x="819302" y="5854171"/>
            <a:ext cx="46817" cy="46817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 flipV="1">
            <a:off x="866119" y="5819058"/>
            <a:ext cx="76078" cy="81930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eviewer Agent"/>
          <p:cNvSpPr txBox="1"/>
          <p:nvPr/>
        </p:nvSpPr>
        <p:spPr>
          <a:xfrm>
            <a:off x="1124712" y="5806440"/>
            <a:ext cx="2148840" cy="20116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24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Reviewer Agent</a:t>
            </a:r>
          </a:p>
        </p:txBody>
      </p:sp>
      <p:sp>
        <p:nvSpPr>
          <p:cNvPr id="89" name="* Delegation when enabled"/>
          <p:cNvSpPr txBox="1"/>
          <p:nvPr/>
        </p:nvSpPr>
        <p:spPr>
          <a:xfrm>
            <a:off x="576072" y="6300216"/>
            <a:ext cx="2834640" cy="24688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3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* Delegation when enabled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4389120" y="3584448"/>
            <a:ext cx="8961120" cy="2697480"/>
          </a:xfrm>
          <a:prstGeom prst="roundRect">
            <a:avLst>
              <a:gd name="adj" fmla="val 5000"/>
            </a:avLst>
          </a:prstGeom>
          <a:solidFill>
            <a:srgbClr val="0C1D26"/>
          </a:solidFill>
          <a:ln w="1905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Agent Runtime &amp; Protocol"/>
          <p:cNvSpPr txBox="1"/>
          <p:nvPr/>
        </p:nvSpPr>
        <p:spPr>
          <a:xfrm>
            <a:off x="4553712" y="3730752"/>
            <a:ext cx="8631936" cy="34747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2200" b="1">
                <a:solidFill>
                  <a:srgbClr val="82B8D9"/>
                </a:solidFill>
                <a:latin typeface="DejaVu Sans"/>
                <a:ea typeface="DejaVu Sans"/>
              </a:defRPr>
            </a:pPr>
            <a:r>
              <a:t>Agent Runtime &amp; Protocol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4590288" y="4160520"/>
            <a:ext cx="4105656" cy="1417320"/>
          </a:xfrm>
          <a:prstGeom prst="roundRect">
            <a:avLst>
              <a:gd name="adj" fmla="val 4000"/>
            </a:avLst>
          </a:prstGeom>
          <a:solidFill>
            <a:srgbClr val="0D1B18"/>
          </a:solidFill>
          <a:ln w="1270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ounded Rectangle 92"/>
          <p:cNvSpPr/>
          <p:nvPr/>
        </p:nvSpPr>
        <p:spPr>
          <a:xfrm>
            <a:off x="8915400" y="4160520"/>
            <a:ext cx="4215384" cy="1417320"/>
          </a:xfrm>
          <a:prstGeom prst="roundRect">
            <a:avLst>
              <a:gd name="adj" fmla="val 4000"/>
            </a:avLst>
          </a:prstGeom>
          <a:solidFill>
            <a:srgbClr val="0D1B18"/>
          </a:solidFill>
          <a:ln w="1270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untime kernel"/>
          <p:cNvSpPr txBox="1"/>
          <p:nvPr/>
        </p:nvSpPr>
        <p:spPr>
          <a:xfrm>
            <a:off x="4727448" y="4270248"/>
            <a:ext cx="3822191" cy="30175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600" b="1">
                <a:solidFill>
                  <a:srgbClr val="82B8D9"/>
                </a:solidFill>
                <a:latin typeface="DejaVu Sans"/>
                <a:ea typeface="DejaVu Sans"/>
              </a:defRPr>
            </a:pPr>
            <a:r>
              <a:t>Runtime kernel</a:t>
            </a:r>
          </a:p>
        </p:txBody>
      </p:sp>
      <p:sp>
        <p:nvSpPr>
          <p:cNvPr id="95" name="Messages &amp; interactions"/>
          <p:cNvSpPr txBox="1"/>
          <p:nvPr/>
        </p:nvSpPr>
        <p:spPr>
          <a:xfrm>
            <a:off x="9070848" y="4270248"/>
            <a:ext cx="3895344" cy="30175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600" b="1">
                <a:solidFill>
                  <a:srgbClr val="B2A4DD"/>
                </a:solidFill>
                <a:latin typeface="DejaVu Sans"/>
                <a:ea typeface="DejaVu Sans"/>
              </a:defRPr>
            </a:pPr>
            <a:r>
              <a:t>Messages &amp; interactions</a:t>
            </a:r>
          </a:p>
        </p:txBody>
      </p:sp>
      <p:cxnSp>
        <p:nvCxnSpPr>
          <p:cNvPr id="96" name="Connector 95"/>
          <p:cNvCxnSpPr/>
          <p:nvPr/>
        </p:nvCxnSpPr>
        <p:spPr>
          <a:xfrm>
            <a:off x="4788529" y="4735860"/>
            <a:ext cx="188733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>
            <a:off x="4977262" y="4735860"/>
            <a:ext cx="0" cy="136063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 flipH="1">
            <a:off x="4874117" y="4871923"/>
            <a:ext cx="103145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 flipH="1">
            <a:off x="4821448" y="4871923"/>
            <a:ext cx="52669" cy="54864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 flipV="1">
            <a:off x="4821448" y="4871923"/>
            <a:ext cx="0" cy="54864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 flipH="1">
            <a:off x="4788529" y="4871923"/>
            <a:ext cx="32919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 flipV="1">
            <a:off x="4788529" y="4735860"/>
            <a:ext cx="0" cy="136063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Oval 102"/>
          <p:cNvSpPr/>
          <p:nvPr/>
        </p:nvSpPr>
        <p:spPr>
          <a:xfrm>
            <a:off x="4836810" y="4792919"/>
            <a:ext cx="8778" cy="8778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4880701" y="4792919"/>
            <a:ext cx="8778" cy="8778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4924592" y="4792919"/>
            <a:ext cx="8778" cy="8778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Mailbox / signals"/>
          <p:cNvSpPr txBox="1"/>
          <p:nvPr/>
        </p:nvSpPr>
        <p:spPr>
          <a:xfrm>
            <a:off x="5102352" y="4718304"/>
            <a:ext cx="1700784" cy="29260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08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Mailbox / signals</a:t>
            </a:r>
          </a:p>
        </p:txBody>
      </p:sp>
      <p:sp>
        <p:nvSpPr>
          <p:cNvPr id="107" name="Oval 106"/>
          <p:cNvSpPr/>
          <p:nvPr/>
        </p:nvSpPr>
        <p:spPr>
          <a:xfrm>
            <a:off x="6849953" y="4753416"/>
            <a:ext cx="43891" cy="43891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6979432" y="4753416"/>
            <a:ext cx="43891" cy="43891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6915790" y="4878506"/>
            <a:ext cx="43891" cy="43891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0" name="Connector 109"/>
          <p:cNvCxnSpPr/>
          <p:nvPr/>
        </p:nvCxnSpPr>
        <p:spPr>
          <a:xfrm>
            <a:off x="6893844" y="4775362"/>
            <a:ext cx="85588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 110"/>
          <p:cNvCxnSpPr/>
          <p:nvPr/>
        </p:nvCxnSpPr>
        <p:spPr>
          <a:xfrm>
            <a:off x="6876288" y="4797308"/>
            <a:ext cx="54864" cy="81198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111"/>
          <p:cNvCxnSpPr/>
          <p:nvPr/>
        </p:nvCxnSpPr>
        <p:spPr>
          <a:xfrm flipH="1">
            <a:off x="6948708" y="4797308"/>
            <a:ext cx="46086" cy="81198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Spawn / lifecycle"/>
          <p:cNvSpPr txBox="1"/>
          <p:nvPr/>
        </p:nvSpPr>
        <p:spPr>
          <a:xfrm>
            <a:off x="7150608" y="4718304"/>
            <a:ext cx="1700784" cy="29260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08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Spawn / lifecycle</a:t>
            </a:r>
          </a:p>
        </p:txBody>
      </p:sp>
      <p:cxnSp>
        <p:nvCxnSpPr>
          <p:cNvPr id="114" name="Connector 113"/>
          <p:cNvCxnSpPr/>
          <p:nvPr/>
        </p:nvCxnSpPr>
        <p:spPr>
          <a:xfrm flipH="1" flipV="1">
            <a:off x="4788529" y="5287426"/>
            <a:ext cx="28530" cy="59253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114"/>
          <p:cNvCxnSpPr/>
          <p:nvPr/>
        </p:nvCxnSpPr>
        <p:spPr>
          <a:xfrm flipV="1">
            <a:off x="4788529" y="5221589"/>
            <a:ext cx="24141" cy="65837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 115"/>
          <p:cNvCxnSpPr/>
          <p:nvPr/>
        </p:nvCxnSpPr>
        <p:spPr>
          <a:xfrm flipV="1">
            <a:off x="4812670" y="5193060"/>
            <a:ext cx="65836" cy="28529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 116"/>
          <p:cNvCxnSpPr/>
          <p:nvPr/>
        </p:nvCxnSpPr>
        <p:spPr>
          <a:xfrm>
            <a:off x="4878506" y="5193060"/>
            <a:ext cx="65837" cy="26335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117"/>
          <p:cNvCxnSpPr/>
          <p:nvPr/>
        </p:nvCxnSpPr>
        <p:spPr>
          <a:xfrm>
            <a:off x="4944343" y="5219395"/>
            <a:ext cx="21946" cy="46085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118"/>
          <p:cNvCxnSpPr/>
          <p:nvPr/>
        </p:nvCxnSpPr>
        <p:spPr>
          <a:xfrm>
            <a:off x="4913619" y="5258897"/>
            <a:ext cx="52670" cy="6583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119"/>
          <p:cNvCxnSpPr/>
          <p:nvPr/>
        </p:nvCxnSpPr>
        <p:spPr>
          <a:xfrm flipV="1">
            <a:off x="4966289" y="5206227"/>
            <a:ext cx="6583" cy="59253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 120"/>
          <p:cNvCxnSpPr/>
          <p:nvPr/>
        </p:nvCxnSpPr>
        <p:spPr>
          <a:xfrm flipH="1">
            <a:off x="4907036" y="5315955"/>
            <a:ext cx="41696" cy="5267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 121"/>
          <p:cNvCxnSpPr/>
          <p:nvPr/>
        </p:nvCxnSpPr>
        <p:spPr>
          <a:xfrm flipH="1">
            <a:off x="4839004" y="5368625"/>
            <a:ext cx="68032" cy="4389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122"/>
          <p:cNvCxnSpPr/>
          <p:nvPr/>
        </p:nvCxnSpPr>
        <p:spPr>
          <a:xfrm flipH="1">
            <a:off x="4839004" y="5326928"/>
            <a:ext cx="2195" cy="46086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 123"/>
          <p:cNvCxnSpPr/>
          <p:nvPr/>
        </p:nvCxnSpPr>
        <p:spPr>
          <a:xfrm>
            <a:off x="4839004" y="5373014"/>
            <a:ext cx="50475" cy="17556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Suspend / resume"/>
          <p:cNvSpPr txBox="1"/>
          <p:nvPr/>
        </p:nvSpPr>
        <p:spPr>
          <a:xfrm>
            <a:off x="5102352" y="5175504"/>
            <a:ext cx="1700784" cy="29260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08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Suspend / resume</a:t>
            </a:r>
          </a:p>
        </p:txBody>
      </p:sp>
      <p:cxnSp>
        <p:nvCxnSpPr>
          <p:cNvPr id="126" name="Connector 125"/>
          <p:cNvCxnSpPr/>
          <p:nvPr/>
        </p:nvCxnSpPr>
        <p:spPr>
          <a:xfrm>
            <a:off x="6931152" y="5182087"/>
            <a:ext cx="87782" cy="37308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nector 126"/>
          <p:cNvCxnSpPr/>
          <p:nvPr/>
        </p:nvCxnSpPr>
        <p:spPr>
          <a:xfrm flipH="1">
            <a:off x="7005767" y="5219395"/>
            <a:ext cx="13167" cy="98755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nector 127"/>
          <p:cNvCxnSpPr/>
          <p:nvPr/>
        </p:nvCxnSpPr>
        <p:spPr>
          <a:xfrm flipH="1">
            <a:off x="6931152" y="5318150"/>
            <a:ext cx="74615" cy="70226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nector 128"/>
          <p:cNvCxnSpPr/>
          <p:nvPr/>
        </p:nvCxnSpPr>
        <p:spPr>
          <a:xfrm flipH="1" flipV="1">
            <a:off x="6856536" y="5318150"/>
            <a:ext cx="74616" cy="70226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nector 129"/>
          <p:cNvCxnSpPr/>
          <p:nvPr/>
        </p:nvCxnSpPr>
        <p:spPr>
          <a:xfrm flipH="1" flipV="1">
            <a:off x="6843369" y="5219395"/>
            <a:ext cx="13167" cy="98755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nector 130"/>
          <p:cNvCxnSpPr/>
          <p:nvPr/>
        </p:nvCxnSpPr>
        <p:spPr>
          <a:xfrm flipV="1">
            <a:off x="6843369" y="5182087"/>
            <a:ext cx="87783" cy="37308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Connector 131"/>
          <p:cNvCxnSpPr/>
          <p:nvPr/>
        </p:nvCxnSpPr>
        <p:spPr>
          <a:xfrm>
            <a:off x="6887260" y="5276453"/>
            <a:ext cx="35113" cy="35113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 132"/>
          <p:cNvCxnSpPr/>
          <p:nvPr/>
        </p:nvCxnSpPr>
        <p:spPr>
          <a:xfrm flipV="1">
            <a:off x="6922373" y="5250119"/>
            <a:ext cx="57059" cy="61447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Shared budget"/>
          <p:cNvSpPr txBox="1"/>
          <p:nvPr/>
        </p:nvSpPr>
        <p:spPr>
          <a:xfrm>
            <a:off x="7150608" y="5175504"/>
            <a:ext cx="1700784" cy="29260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08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Shared budget</a:t>
            </a:r>
          </a:p>
        </p:txBody>
      </p:sp>
      <p:sp>
        <p:nvSpPr>
          <p:cNvPr id="135" name="Oval 134"/>
          <p:cNvSpPr/>
          <p:nvPr/>
        </p:nvSpPr>
        <p:spPr>
          <a:xfrm>
            <a:off x="9126809" y="4753416"/>
            <a:ext cx="43891" cy="43891"/>
          </a:xfrm>
          <a:prstGeom prst="ellipse">
            <a:avLst/>
          </a:prstGeom>
          <a:noFill/>
          <a:ln w="1524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9256288" y="4753416"/>
            <a:ext cx="43891" cy="43891"/>
          </a:xfrm>
          <a:prstGeom prst="ellipse">
            <a:avLst/>
          </a:prstGeom>
          <a:noFill/>
          <a:ln w="1524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9192646" y="4878506"/>
            <a:ext cx="43891" cy="43891"/>
          </a:xfrm>
          <a:prstGeom prst="ellipse">
            <a:avLst/>
          </a:prstGeom>
          <a:noFill/>
          <a:ln w="1524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8" name="Connector 137"/>
          <p:cNvCxnSpPr/>
          <p:nvPr/>
        </p:nvCxnSpPr>
        <p:spPr>
          <a:xfrm>
            <a:off x="9170700" y="4775362"/>
            <a:ext cx="85588" cy="0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nector 138"/>
          <p:cNvCxnSpPr/>
          <p:nvPr/>
        </p:nvCxnSpPr>
        <p:spPr>
          <a:xfrm>
            <a:off x="9153144" y="4797308"/>
            <a:ext cx="54863" cy="81198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 139"/>
          <p:cNvCxnSpPr/>
          <p:nvPr/>
        </p:nvCxnSpPr>
        <p:spPr>
          <a:xfrm flipH="1">
            <a:off x="9225564" y="4797308"/>
            <a:ext cx="46086" cy="81198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Dispatch / reply"/>
          <p:cNvSpPr txBox="1"/>
          <p:nvPr/>
        </p:nvSpPr>
        <p:spPr>
          <a:xfrm>
            <a:off x="9427463" y="4718304"/>
            <a:ext cx="1664208" cy="29260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05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Dispatch / reply</a:t>
            </a:r>
          </a:p>
        </p:txBody>
      </p:sp>
      <p:sp>
        <p:nvSpPr>
          <p:cNvPr id="142" name="Rounded Rectangle 141"/>
          <p:cNvSpPr/>
          <p:nvPr/>
        </p:nvSpPr>
        <p:spPr>
          <a:xfrm>
            <a:off x="11159703" y="4733665"/>
            <a:ext cx="193121" cy="136062"/>
          </a:xfrm>
          <a:prstGeom prst="roundRect">
            <a:avLst>
              <a:gd name="adj" fmla="val 3000"/>
            </a:avLst>
          </a:prstGeom>
          <a:noFill/>
          <a:ln w="1524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3" name="Connector 142"/>
          <p:cNvCxnSpPr/>
          <p:nvPr/>
        </p:nvCxnSpPr>
        <p:spPr>
          <a:xfrm>
            <a:off x="11256263" y="4869728"/>
            <a:ext cx="0" cy="57059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nector 143"/>
          <p:cNvCxnSpPr/>
          <p:nvPr/>
        </p:nvCxnSpPr>
        <p:spPr>
          <a:xfrm>
            <a:off x="11207983" y="4926787"/>
            <a:ext cx="96561" cy="0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 144"/>
          <p:cNvCxnSpPr/>
          <p:nvPr/>
        </p:nvCxnSpPr>
        <p:spPr>
          <a:xfrm>
            <a:off x="11179454" y="4812670"/>
            <a:ext cx="37307" cy="0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nector 145"/>
          <p:cNvCxnSpPr/>
          <p:nvPr/>
        </p:nvCxnSpPr>
        <p:spPr>
          <a:xfrm flipV="1">
            <a:off x="11216761" y="4768778"/>
            <a:ext cx="17557" cy="43892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nector 146"/>
          <p:cNvCxnSpPr/>
          <p:nvPr/>
        </p:nvCxnSpPr>
        <p:spPr>
          <a:xfrm>
            <a:off x="11234318" y="4768778"/>
            <a:ext cx="35113" cy="70226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nector 147"/>
          <p:cNvCxnSpPr/>
          <p:nvPr/>
        </p:nvCxnSpPr>
        <p:spPr>
          <a:xfrm flipV="1">
            <a:off x="11269431" y="4799502"/>
            <a:ext cx="19751" cy="39502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nector 148"/>
          <p:cNvCxnSpPr/>
          <p:nvPr/>
        </p:nvCxnSpPr>
        <p:spPr>
          <a:xfrm>
            <a:off x="11289182" y="4799502"/>
            <a:ext cx="43891" cy="0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Progress / control"/>
          <p:cNvSpPr txBox="1"/>
          <p:nvPr/>
        </p:nvSpPr>
        <p:spPr>
          <a:xfrm>
            <a:off x="11475719" y="4718304"/>
            <a:ext cx="1664208" cy="29260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05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Progress / control</a:t>
            </a:r>
          </a:p>
        </p:txBody>
      </p:sp>
      <p:cxnSp>
        <p:nvCxnSpPr>
          <p:cNvPr id="151" name="Connector 150"/>
          <p:cNvCxnSpPr/>
          <p:nvPr/>
        </p:nvCxnSpPr>
        <p:spPr>
          <a:xfrm>
            <a:off x="9113641" y="5193060"/>
            <a:ext cx="188733" cy="0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nector 151"/>
          <p:cNvCxnSpPr/>
          <p:nvPr/>
        </p:nvCxnSpPr>
        <p:spPr>
          <a:xfrm>
            <a:off x="9302374" y="5193060"/>
            <a:ext cx="0" cy="136063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nector 152"/>
          <p:cNvCxnSpPr/>
          <p:nvPr/>
        </p:nvCxnSpPr>
        <p:spPr>
          <a:xfrm flipH="1">
            <a:off x="9199229" y="5329123"/>
            <a:ext cx="103145" cy="0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nector 153"/>
          <p:cNvCxnSpPr/>
          <p:nvPr/>
        </p:nvCxnSpPr>
        <p:spPr>
          <a:xfrm flipH="1">
            <a:off x="9146560" y="5329123"/>
            <a:ext cx="52669" cy="54864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nector 154"/>
          <p:cNvCxnSpPr/>
          <p:nvPr/>
        </p:nvCxnSpPr>
        <p:spPr>
          <a:xfrm flipV="1">
            <a:off x="9146560" y="5329123"/>
            <a:ext cx="0" cy="54864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nector 155"/>
          <p:cNvCxnSpPr/>
          <p:nvPr/>
        </p:nvCxnSpPr>
        <p:spPr>
          <a:xfrm flipH="1">
            <a:off x="9113641" y="5329123"/>
            <a:ext cx="32919" cy="0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nector 156"/>
          <p:cNvCxnSpPr/>
          <p:nvPr/>
        </p:nvCxnSpPr>
        <p:spPr>
          <a:xfrm flipV="1">
            <a:off x="9113641" y="5193060"/>
            <a:ext cx="0" cy="136063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Oval 157"/>
          <p:cNvSpPr/>
          <p:nvPr/>
        </p:nvSpPr>
        <p:spPr>
          <a:xfrm>
            <a:off x="9161922" y="5250119"/>
            <a:ext cx="8778" cy="8778"/>
          </a:xfrm>
          <a:prstGeom prst="ellipse">
            <a:avLst/>
          </a:prstGeom>
          <a:noFill/>
          <a:ln w="1524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9205813" y="5250119"/>
            <a:ext cx="8778" cy="8778"/>
          </a:xfrm>
          <a:prstGeom prst="ellipse">
            <a:avLst/>
          </a:prstGeom>
          <a:noFill/>
          <a:ln w="1524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9249704" y="5250119"/>
            <a:ext cx="8778" cy="8778"/>
          </a:xfrm>
          <a:prstGeom prst="ellipse">
            <a:avLst/>
          </a:prstGeom>
          <a:noFill/>
          <a:ln w="1524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1" name="Publish / subscribe"/>
          <p:cNvSpPr txBox="1"/>
          <p:nvPr/>
        </p:nvSpPr>
        <p:spPr>
          <a:xfrm>
            <a:off x="9427463" y="5175504"/>
            <a:ext cx="1664208" cy="29260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05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Publish / subscribe</a:t>
            </a:r>
          </a:p>
        </p:txBody>
      </p:sp>
      <p:sp>
        <p:nvSpPr>
          <p:cNvPr id="162" name="Rounded Rectangle 161"/>
          <p:cNvSpPr/>
          <p:nvPr/>
        </p:nvSpPr>
        <p:spPr>
          <a:xfrm>
            <a:off x="11183843" y="5182087"/>
            <a:ext cx="149230" cy="204094"/>
          </a:xfrm>
          <a:prstGeom prst="roundRect">
            <a:avLst>
              <a:gd name="adj" fmla="val 3000"/>
            </a:avLst>
          </a:prstGeom>
          <a:noFill/>
          <a:ln w="1524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3" name="Connector 162"/>
          <p:cNvCxnSpPr/>
          <p:nvPr/>
        </p:nvCxnSpPr>
        <p:spPr>
          <a:xfrm>
            <a:off x="11212372" y="5236951"/>
            <a:ext cx="87783" cy="0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nector 163"/>
          <p:cNvCxnSpPr/>
          <p:nvPr/>
        </p:nvCxnSpPr>
        <p:spPr>
          <a:xfrm>
            <a:off x="11212372" y="5280842"/>
            <a:ext cx="87783" cy="0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nector 164"/>
          <p:cNvCxnSpPr/>
          <p:nvPr/>
        </p:nvCxnSpPr>
        <p:spPr>
          <a:xfrm>
            <a:off x="11212372" y="5324734"/>
            <a:ext cx="68032" cy="0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Escalation / events"/>
          <p:cNvSpPr txBox="1"/>
          <p:nvPr/>
        </p:nvSpPr>
        <p:spPr>
          <a:xfrm>
            <a:off x="11475719" y="5175504"/>
            <a:ext cx="1664208" cy="29260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05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Escalation / events</a:t>
            </a:r>
          </a:p>
        </p:txBody>
      </p:sp>
      <p:sp>
        <p:nvSpPr>
          <p:cNvPr id="167" name="Rounded Rectangle 166"/>
          <p:cNvSpPr/>
          <p:nvPr/>
        </p:nvSpPr>
        <p:spPr>
          <a:xfrm>
            <a:off x="4590288" y="5742432"/>
            <a:ext cx="8540496" cy="338328"/>
          </a:xfrm>
          <a:prstGeom prst="roundRect">
            <a:avLst>
              <a:gd name="adj" fmla="val 10000"/>
            </a:avLst>
          </a:prstGeom>
          <a:solidFill>
            <a:srgbClr val="0D1B18"/>
          </a:solidFill>
          <a:ln w="12700">
            <a:solidFill>
              <a:srgbClr val="3854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8" name="Agent loop: ContextAssembler → ModelManager → ToolRouter → observations"/>
          <p:cNvSpPr txBox="1"/>
          <p:nvPr/>
        </p:nvSpPr>
        <p:spPr>
          <a:xfrm>
            <a:off x="4736592" y="5815584"/>
            <a:ext cx="8247888" cy="20116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6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Agent loop: ContextAssembler → ModelManager → ToolRouter → observations</a:t>
            </a:r>
          </a:p>
        </p:txBody>
      </p:sp>
      <p:sp>
        <p:nvSpPr>
          <p:cNvPr id="169" name="Agent communication and lifecycle pass through the runtime kernel"/>
          <p:cNvSpPr txBox="1"/>
          <p:nvPr/>
        </p:nvSpPr>
        <p:spPr>
          <a:xfrm>
            <a:off x="5486400" y="6428232"/>
            <a:ext cx="7680960" cy="24688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10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Agent communication and lifecycle pass through the runtime kernel</a:t>
            </a:r>
          </a:p>
        </p:txBody>
      </p:sp>
      <p:cxnSp>
        <p:nvCxnSpPr>
          <p:cNvPr id="170" name="Connector 169"/>
          <p:cNvCxnSpPr/>
          <p:nvPr/>
        </p:nvCxnSpPr>
        <p:spPr>
          <a:xfrm>
            <a:off x="6537960" y="2816352"/>
            <a:ext cx="0" cy="374904"/>
          </a:xfrm>
          <a:prstGeom prst="line">
            <a:avLst/>
          </a:prstGeom>
          <a:ln w="2032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Connector 170"/>
          <p:cNvCxnSpPr/>
          <p:nvPr/>
        </p:nvCxnSpPr>
        <p:spPr>
          <a:xfrm flipH="1">
            <a:off x="5577840" y="3191256"/>
            <a:ext cx="960120" cy="0"/>
          </a:xfrm>
          <a:prstGeom prst="line">
            <a:avLst/>
          </a:prstGeom>
          <a:ln w="2032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nector 171"/>
          <p:cNvCxnSpPr/>
          <p:nvPr/>
        </p:nvCxnSpPr>
        <p:spPr>
          <a:xfrm>
            <a:off x="5577840" y="3191256"/>
            <a:ext cx="0" cy="393192"/>
          </a:xfrm>
          <a:prstGeom prst="line">
            <a:avLst/>
          </a:prstGeom>
          <a:ln w="20320">
            <a:solidFill>
              <a:srgbClr val="82B8D9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Connector 172"/>
          <p:cNvCxnSpPr/>
          <p:nvPr/>
        </p:nvCxnSpPr>
        <p:spPr>
          <a:xfrm flipV="1">
            <a:off x="9034272" y="2816352"/>
            <a:ext cx="0" cy="768096"/>
          </a:xfrm>
          <a:prstGeom prst="line">
            <a:avLst/>
          </a:prstGeom>
          <a:ln w="20320">
            <a:solidFill>
              <a:srgbClr val="82B8D9"/>
            </a:solidFill>
            <a:tailEnd type="triangle"/>
            <a:head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Connector 173"/>
          <p:cNvCxnSpPr/>
          <p:nvPr/>
        </p:nvCxnSpPr>
        <p:spPr>
          <a:xfrm>
            <a:off x="11594592" y="2816352"/>
            <a:ext cx="0" cy="374904"/>
          </a:xfrm>
          <a:prstGeom prst="line">
            <a:avLst/>
          </a:prstGeom>
          <a:ln w="2032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Connector 174"/>
          <p:cNvCxnSpPr/>
          <p:nvPr/>
        </p:nvCxnSpPr>
        <p:spPr>
          <a:xfrm>
            <a:off x="11594592" y="3191256"/>
            <a:ext cx="841248" cy="0"/>
          </a:xfrm>
          <a:prstGeom prst="line">
            <a:avLst/>
          </a:prstGeom>
          <a:ln w="2032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Connector 175"/>
          <p:cNvCxnSpPr/>
          <p:nvPr/>
        </p:nvCxnSpPr>
        <p:spPr>
          <a:xfrm>
            <a:off x="12435840" y="3191256"/>
            <a:ext cx="0" cy="393192"/>
          </a:xfrm>
          <a:prstGeom prst="line">
            <a:avLst/>
          </a:prstGeom>
          <a:ln w="20320">
            <a:solidFill>
              <a:srgbClr val="82B8D9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nector 176"/>
          <p:cNvCxnSpPr/>
          <p:nvPr/>
        </p:nvCxnSpPr>
        <p:spPr>
          <a:xfrm>
            <a:off x="3575304" y="3803904"/>
            <a:ext cx="374904" cy="0"/>
          </a:xfrm>
          <a:prstGeom prst="line">
            <a:avLst/>
          </a:prstGeom>
          <a:ln w="20320">
            <a:solidFill>
              <a:srgbClr val="82B8D9"/>
            </a:solidFill>
            <a:prstDash val="dash"/>
            <a:head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nector 177"/>
          <p:cNvCxnSpPr/>
          <p:nvPr/>
        </p:nvCxnSpPr>
        <p:spPr>
          <a:xfrm>
            <a:off x="3950208" y="3803904"/>
            <a:ext cx="0" cy="2231136"/>
          </a:xfrm>
          <a:prstGeom prst="line">
            <a:avLst/>
          </a:prstGeom>
          <a:ln w="20320">
            <a:solidFill>
              <a:srgbClr val="82B8D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Connector 178"/>
          <p:cNvCxnSpPr/>
          <p:nvPr/>
        </p:nvCxnSpPr>
        <p:spPr>
          <a:xfrm flipH="1">
            <a:off x="3575304" y="6035040"/>
            <a:ext cx="374904" cy="0"/>
          </a:xfrm>
          <a:prstGeom prst="line">
            <a:avLst/>
          </a:prstGeom>
          <a:ln w="20320">
            <a:solidFill>
              <a:srgbClr val="82B8D9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nector 179"/>
          <p:cNvCxnSpPr/>
          <p:nvPr/>
        </p:nvCxnSpPr>
        <p:spPr>
          <a:xfrm>
            <a:off x="3950208" y="5047488"/>
            <a:ext cx="438912" cy="0"/>
          </a:xfrm>
          <a:prstGeom prst="line">
            <a:avLst/>
          </a:prstGeom>
          <a:ln w="20320">
            <a:solidFill>
              <a:srgbClr val="82B8D9"/>
            </a:solidFill>
            <a:tailEnd type="triangle"/>
            <a:head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tasks / results"/>
          <p:cNvSpPr txBox="1"/>
          <p:nvPr/>
        </p:nvSpPr>
        <p:spPr>
          <a:xfrm>
            <a:off x="5760720" y="2916936"/>
            <a:ext cx="2048256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000" b="0">
                <a:solidFill>
                  <a:srgbClr val="82B8D9"/>
                </a:solidFill>
                <a:latin typeface="DejaVu Sans"/>
                <a:ea typeface="DejaVu Sans"/>
              </a:defRPr>
            </a:pPr>
            <a:r>
              <a:t>tasks / results</a:t>
            </a:r>
          </a:p>
        </p:txBody>
      </p:sp>
      <p:sp>
        <p:nvSpPr>
          <p:cNvPr id="182" name="Rounded Rectangle 181"/>
          <p:cNvSpPr/>
          <p:nvPr/>
        </p:nvSpPr>
        <p:spPr>
          <a:xfrm>
            <a:off x="14036040" y="1298448"/>
            <a:ext cx="7498079" cy="4773168"/>
          </a:xfrm>
          <a:prstGeom prst="roundRect">
            <a:avLst>
              <a:gd name="adj" fmla="val 5000"/>
            </a:avLst>
          </a:prstGeom>
          <a:solidFill>
            <a:srgbClr val="1C192C"/>
          </a:solidFill>
          <a:ln w="1905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3" name="Self-Evolution Engine"/>
          <p:cNvSpPr txBox="1"/>
          <p:nvPr/>
        </p:nvSpPr>
        <p:spPr>
          <a:xfrm>
            <a:off x="14200632" y="1444751"/>
            <a:ext cx="7168895" cy="34747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2200" b="1">
                <a:solidFill>
                  <a:srgbClr val="B2A4DD"/>
                </a:solidFill>
                <a:latin typeface="DejaVu Sans"/>
                <a:ea typeface="DejaVu Sans"/>
              </a:defRPr>
            </a:pPr>
            <a:r>
              <a:t>Self-Evolution Engine</a:t>
            </a:r>
          </a:p>
        </p:txBody>
      </p:sp>
      <p:sp>
        <p:nvSpPr>
          <p:cNvPr id="184" name="Rounded Rectangle 183"/>
          <p:cNvSpPr/>
          <p:nvPr/>
        </p:nvSpPr>
        <p:spPr>
          <a:xfrm>
            <a:off x="15425928" y="1920240"/>
            <a:ext cx="2039112" cy="502920"/>
          </a:xfrm>
          <a:prstGeom prst="roundRect">
            <a:avLst>
              <a:gd name="adj" fmla="val 30000"/>
            </a:avLst>
          </a:prstGeom>
          <a:solidFill>
            <a:srgbClr val="0D1B18"/>
          </a:solidFill>
          <a:ln w="1270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15535656" y="2057400"/>
            <a:ext cx="274320" cy="274320"/>
          </a:xfrm>
          <a:prstGeom prst="ellipse">
            <a:avLst/>
          </a:prstGeom>
          <a:solidFill>
            <a:srgbClr val="1C192C"/>
          </a:solidFill>
          <a:ln w="1270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6" name="1"/>
          <p:cNvSpPr txBox="1"/>
          <p:nvPr/>
        </p:nvSpPr>
        <p:spPr>
          <a:xfrm>
            <a:off x="15535656" y="2098548"/>
            <a:ext cx="274320" cy="1828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50" b="1">
                <a:solidFill>
                  <a:srgbClr val="B2A4DD"/>
                </a:solidFill>
                <a:latin typeface="DejaVu Sans"/>
                <a:ea typeface="DejaVu Sans"/>
              </a:defRPr>
            </a:pPr>
            <a:r>
              <a:t>1</a:t>
            </a:r>
          </a:p>
        </p:txBody>
      </p:sp>
      <p:sp>
        <p:nvSpPr>
          <p:cNvPr id="187" name="Observe / probe"/>
          <p:cNvSpPr txBox="1"/>
          <p:nvPr/>
        </p:nvSpPr>
        <p:spPr>
          <a:xfrm>
            <a:off x="15892272" y="2103120"/>
            <a:ext cx="1490472" cy="26517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14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Observe / probe</a:t>
            </a:r>
          </a:p>
        </p:txBody>
      </p:sp>
      <p:sp>
        <p:nvSpPr>
          <p:cNvPr id="188" name="Rounded Rectangle 187"/>
          <p:cNvSpPr/>
          <p:nvPr/>
        </p:nvSpPr>
        <p:spPr>
          <a:xfrm>
            <a:off x="17062704" y="2743200"/>
            <a:ext cx="1810512" cy="576072"/>
          </a:xfrm>
          <a:prstGeom prst="roundRect">
            <a:avLst>
              <a:gd name="adj" fmla="val 30000"/>
            </a:avLst>
          </a:prstGeom>
          <a:solidFill>
            <a:srgbClr val="0D1B18"/>
          </a:solidFill>
          <a:ln w="1270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17172432" y="2880360"/>
            <a:ext cx="274320" cy="274320"/>
          </a:xfrm>
          <a:prstGeom prst="ellipse">
            <a:avLst/>
          </a:prstGeom>
          <a:solidFill>
            <a:srgbClr val="1C192C"/>
          </a:solidFill>
          <a:ln w="1270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0" name="2"/>
          <p:cNvSpPr txBox="1"/>
          <p:nvPr/>
        </p:nvSpPr>
        <p:spPr>
          <a:xfrm>
            <a:off x="17172432" y="2921508"/>
            <a:ext cx="274320" cy="1828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50" b="1">
                <a:solidFill>
                  <a:srgbClr val="B2A4DD"/>
                </a:solidFill>
                <a:latin typeface="DejaVu Sans"/>
                <a:ea typeface="DejaVu Sans"/>
              </a:defRPr>
            </a:pPr>
            <a:r>
              <a:t>2</a:t>
            </a:r>
          </a:p>
        </p:txBody>
      </p:sp>
      <p:sp>
        <p:nvSpPr>
          <p:cNvPr id="191" name="Build / register"/>
          <p:cNvSpPr txBox="1"/>
          <p:nvPr/>
        </p:nvSpPr>
        <p:spPr>
          <a:xfrm>
            <a:off x="17529048" y="2926080"/>
            <a:ext cx="1261872" cy="26517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14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Build / register</a:t>
            </a:r>
          </a:p>
        </p:txBody>
      </p:sp>
      <p:sp>
        <p:nvSpPr>
          <p:cNvPr id="192" name="Rounded Rectangle 191"/>
          <p:cNvSpPr/>
          <p:nvPr/>
        </p:nvSpPr>
        <p:spPr>
          <a:xfrm>
            <a:off x="16751808" y="4014215"/>
            <a:ext cx="2121408" cy="576072"/>
          </a:xfrm>
          <a:prstGeom prst="roundRect">
            <a:avLst>
              <a:gd name="adj" fmla="val 30000"/>
            </a:avLst>
          </a:prstGeom>
          <a:solidFill>
            <a:srgbClr val="0D1B18"/>
          </a:solidFill>
          <a:ln w="1270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16861536" y="4151376"/>
            <a:ext cx="274320" cy="274320"/>
          </a:xfrm>
          <a:prstGeom prst="ellipse">
            <a:avLst/>
          </a:prstGeom>
          <a:solidFill>
            <a:srgbClr val="1C192C"/>
          </a:solidFill>
          <a:ln w="1270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4" name="3"/>
          <p:cNvSpPr txBox="1"/>
          <p:nvPr/>
        </p:nvSpPr>
        <p:spPr>
          <a:xfrm>
            <a:off x="16861536" y="4192524"/>
            <a:ext cx="274320" cy="1828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50" b="1">
                <a:solidFill>
                  <a:srgbClr val="B2A4DD"/>
                </a:solidFill>
                <a:latin typeface="DejaVu Sans"/>
                <a:ea typeface="DejaVu Sans"/>
              </a:defRPr>
            </a:pPr>
            <a:r>
              <a:t>3</a:t>
            </a:r>
          </a:p>
        </p:txBody>
      </p:sp>
      <p:sp>
        <p:nvSpPr>
          <p:cNvPr id="195" name="Evaluate"/>
          <p:cNvSpPr txBox="1"/>
          <p:nvPr/>
        </p:nvSpPr>
        <p:spPr>
          <a:xfrm>
            <a:off x="17218152" y="4197096"/>
            <a:ext cx="1572767" cy="26517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14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Evaluate</a:t>
            </a:r>
          </a:p>
        </p:txBody>
      </p:sp>
      <p:sp>
        <p:nvSpPr>
          <p:cNvPr id="196" name="Rounded Rectangle 195"/>
          <p:cNvSpPr/>
          <p:nvPr/>
        </p:nvSpPr>
        <p:spPr>
          <a:xfrm>
            <a:off x="14612112" y="4014215"/>
            <a:ext cx="1883664" cy="576072"/>
          </a:xfrm>
          <a:prstGeom prst="roundRect">
            <a:avLst>
              <a:gd name="adj" fmla="val 30000"/>
            </a:avLst>
          </a:prstGeom>
          <a:solidFill>
            <a:srgbClr val="0D1B18"/>
          </a:solidFill>
          <a:ln w="1270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7" name="Oval 196"/>
          <p:cNvSpPr/>
          <p:nvPr/>
        </p:nvSpPr>
        <p:spPr>
          <a:xfrm>
            <a:off x="14721840" y="4151376"/>
            <a:ext cx="274320" cy="274320"/>
          </a:xfrm>
          <a:prstGeom prst="ellipse">
            <a:avLst/>
          </a:prstGeom>
          <a:solidFill>
            <a:srgbClr val="1C192C"/>
          </a:solidFill>
          <a:ln w="1270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8" name="4"/>
          <p:cNvSpPr txBox="1"/>
          <p:nvPr/>
        </p:nvSpPr>
        <p:spPr>
          <a:xfrm>
            <a:off x="14721840" y="4192524"/>
            <a:ext cx="274320" cy="1828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50" b="1">
                <a:solidFill>
                  <a:srgbClr val="B2A4DD"/>
                </a:solidFill>
                <a:latin typeface="DejaVu Sans"/>
                <a:ea typeface="DejaVu Sans"/>
              </a:defRPr>
            </a:pPr>
            <a:r>
              <a:t>4</a:t>
            </a:r>
          </a:p>
        </p:txBody>
      </p:sp>
      <p:sp>
        <p:nvSpPr>
          <p:cNvPr id="199" name="Keep / roll back"/>
          <p:cNvSpPr txBox="1"/>
          <p:nvPr/>
        </p:nvSpPr>
        <p:spPr>
          <a:xfrm>
            <a:off x="15078456" y="4197096"/>
            <a:ext cx="1335024" cy="26517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14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Keep / roll back</a:t>
            </a:r>
          </a:p>
        </p:txBody>
      </p:sp>
      <p:sp>
        <p:nvSpPr>
          <p:cNvPr id="200" name="Rounded Rectangle 199"/>
          <p:cNvSpPr/>
          <p:nvPr/>
        </p:nvSpPr>
        <p:spPr>
          <a:xfrm>
            <a:off x="14310360" y="2743200"/>
            <a:ext cx="2048256" cy="576072"/>
          </a:xfrm>
          <a:prstGeom prst="roundRect">
            <a:avLst>
              <a:gd name="adj" fmla="val 30000"/>
            </a:avLst>
          </a:prstGeom>
          <a:solidFill>
            <a:srgbClr val="0D1B18"/>
          </a:solidFill>
          <a:ln w="1270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1" name="Oval 200"/>
          <p:cNvSpPr/>
          <p:nvPr/>
        </p:nvSpPr>
        <p:spPr>
          <a:xfrm>
            <a:off x="14420088" y="2880360"/>
            <a:ext cx="274320" cy="274320"/>
          </a:xfrm>
          <a:prstGeom prst="ellipse">
            <a:avLst/>
          </a:prstGeom>
          <a:solidFill>
            <a:srgbClr val="1C192C"/>
          </a:solidFill>
          <a:ln w="1270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2" name="5"/>
          <p:cNvSpPr txBox="1"/>
          <p:nvPr/>
        </p:nvSpPr>
        <p:spPr>
          <a:xfrm>
            <a:off x="14420088" y="2921508"/>
            <a:ext cx="274320" cy="1828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50" b="1">
                <a:solidFill>
                  <a:srgbClr val="B2A4DD"/>
                </a:solidFill>
                <a:latin typeface="DejaVu Sans"/>
                <a:ea typeface="DejaVu Sans"/>
              </a:defRPr>
            </a:pPr>
            <a:r>
              <a:t>5</a:t>
            </a:r>
          </a:p>
        </p:txBody>
      </p:sp>
      <p:sp>
        <p:nvSpPr>
          <p:cNvPr id="203" name="Use / revisit"/>
          <p:cNvSpPr txBox="1"/>
          <p:nvPr/>
        </p:nvSpPr>
        <p:spPr>
          <a:xfrm>
            <a:off x="14776704" y="2926080"/>
            <a:ext cx="1499616" cy="26517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14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Use / revisit</a:t>
            </a:r>
          </a:p>
        </p:txBody>
      </p:sp>
      <p:cxnSp>
        <p:nvCxnSpPr>
          <p:cNvPr id="204" name="Connector 203"/>
          <p:cNvCxnSpPr/>
          <p:nvPr/>
        </p:nvCxnSpPr>
        <p:spPr>
          <a:xfrm>
            <a:off x="17465040" y="2167128"/>
            <a:ext cx="502920" cy="0"/>
          </a:xfrm>
          <a:prstGeom prst="line">
            <a:avLst/>
          </a:prstGeom>
          <a:ln w="2032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Connector 204"/>
          <p:cNvCxnSpPr/>
          <p:nvPr/>
        </p:nvCxnSpPr>
        <p:spPr>
          <a:xfrm>
            <a:off x="17967960" y="2167128"/>
            <a:ext cx="0" cy="576072"/>
          </a:xfrm>
          <a:prstGeom prst="line">
            <a:avLst/>
          </a:prstGeom>
          <a:ln w="20320">
            <a:solidFill>
              <a:srgbClr val="B2A4DD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Connector 205"/>
          <p:cNvCxnSpPr/>
          <p:nvPr/>
        </p:nvCxnSpPr>
        <p:spPr>
          <a:xfrm>
            <a:off x="17967960" y="3319272"/>
            <a:ext cx="0" cy="694943"/>
          </a:xfrm>
          <a:prstGeom prst="line">
            <a:avLst/>
          </a:prstGeom>
          <a:ln w="20320">
            <a:solidFill>
              <a:srgbClr val="B2A4DD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Connector 206"/>
          <p:cNvCxnSpPr/>
          <p:nvPr/>
        </p:nvCxnSpPr>
        <p:spPr>
          <a:xfrm flipH="1">
            <a:off x="16495776" y="4297680"/>
            <a:ext cx="256032" cy="0"/>
          </a:xfrm>
          <a:prstGeom prst="line">
            <a:avLst/>
          </a:prstGeom>
          <a:ln w="20320">
            <a:solidFill>
              <a:srgbClr val="B2A4DD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Connector 207"/>
          <p:cNvCxnSpPr/>
          <p:nvPr/>
        </p:nvCxnSpPr>
        <p:spPr>
          <a:xfrm flipV="1">
            <a:off x="15069312" y="3319272"/>
            <a:ext cx="0" cy="694943"/>
          </a:xfrm>
          <a:prstGeom prst="line">
            <a:avLst/>
          </a:prstGeom>
          <a:ln w="20320">
            <a:solidFill>
              <a:srgbClr val="B2A4DD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Connector 208"/>
          <p:cNvCxnSpPr/>
          <p:nvPr/>
        </p:nvCxnSpPr>
        <p:spPr>
          <a:xfrm flipV="1">
            <a:off x="15316200" y="2167128"/>
            <a:ext cx="0" cy="576072"/>
          </a:xfrm>
          <a:prstGeom prst="line">
            <a:avLst/>
          </a:prstGeom>
          <a:ln w="2032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Connector 209"/>
          <p:cNvCxnSpPr/>
          <p:nvPr/>
        </p:nvCxnSpPr>
        <p:spPr>
          <a:xfrm>
            <a:off x="15316200" y="2167128"/>
            <a:ext cx="109728" cy="0"/>
          </a:xfrm>
          <a:prstGeom prst="line">
            <a:avLst/>
          </a:prstGeom>
          <a:ln w="20320">
            <a:solidFill>
              <a:srgbClr val="B2A4DD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Connector 210"/>
          <p:cNvCxnSpPr/>
          <p:nvPr/>
        </p:nvCxnSpPr>
        <p:spPr>
          <a:xfrm flipH="1" flipV="1">
            <a:off x="16466972" y="3301441"/>
            <a:ext cx="65379" cy="135788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Connector 211"/>
          <p:cNvCxnSpPr/>
          <p:nvPr/>
        </p:nvCxnSpPr>
        <p:spPr>
          <a:xfrm flipV="1">
            <a:off x="16466972" y="3150565"/>
            <a:ext cx="55321" cy="150876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Connector 212"/>
          <p:cNvCxnSpPr/>
          <p:nvPr/>
        </p:nvCxnSpPr>
        <p:spPr>
          <a:xfrm flipV="1">
            <a:off x="16522293" y="3085185"/>
            <a:ext cx="150876" cy="65380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Connector 213"/>
          <p:cNvCxnSpPr/>
          <p:nvPr/>
        </p:nvCxnSpPr>
        <p:spPr>
          <a:xfrm>
            <a:off x="16673169" y="3085185"/>
            <a:ext cx="150876" cy="60351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Connector 214"/>
          <p:cNvCxnSpPr/>
          <p:nvPr/>
        </p:nvCxnSpPr>
        <p:spPr>
          <a:xfrm>
            <a:off x="16824045" y="3145536"/>
            <a:ext cx="50292" cy="105613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Connector 215"/>
          <p:cNvCxnSpPr/>
          <p:nvPr/>
        </p:nvCxnSpPr>
        <p:spPr>
          <a:xfrm>
            <a:off x="16753636" y="3236061"/>
            <a:ext cx="120701" cy="15088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Connector 216"/>
          <p:cNvCxnSpPr/>
          <p:nvPr/>
        </p:nvCxnSpPr>
        <p:spPr>
          <a:xfrm flipV="1">
            <a:off x="16874337" y="3115360"/>
            <a:ext cx="15088" cy="135789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Connector 217"/>
          <p:cNvCxnSpPr/>
          <p:nvPr/>
        </p:nvCxnSpPr>
        <p:spPr>
          <a:xfrm flipH="1">
            <a:off x="16738549" y="3366820"/>
            <a:ext cx="95555" cy="120701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Connector 218"/>
          <p:cNvCxnSpPr/>
          <p:nvPr/>
        </p:nvCxnSpPr>
        <p:spPr>
          <a:xfrm flipH="1">
            <a:off x="16582643" y="3487521"/>
            <a:ext cx="155906" cy="10059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Connector 219"/>
          <p:cNvCxnSpPr/>
          <p:nvPr/>
        </p:nvCxnSpPr>
        <p:spPr>
          <a:xfrm flipH="1">
            <a:off x="16582643" y="3391966"/>
            <a:ext cx="5030" cy="105614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Connector 220"/>
          <p:cNvCxnSpPr/>
          <p:nvPr/>
        </p:nvCxnSpPr>
        <p:spPr>
          <a:xfrm>
            <a:off x="16582643" y="3497580"/>
            <a:ext cx="115672" cy="40233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iterate"/>
          <p:cNvSpPr txBox="1"/>
          <p:nvPr/>
        </p:nvSpPr>
        <p:spPr>
          <a:xfrm>
            <a:off x="16175736" y="3685032"/>
            <a:ext cx="100584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50" b="0">
                <a:solidFill>
                  <a:srgbClr val="B2A4DD"/>
                </a:solidFill>
                <a:latin typeface="DejaVu Sans"/>
                <a:ea typeface="DejaVu Sans"/>
              </a:defRPr>
            </a:pPr>
            <a:r>
              <a:t>iterate</a:t>
            </a:r>
          </a:p>
        </p:txBody>
      </p:sp>
      <p:sp>
        <p:nvSpPr>
          <p:cNvPr id="223" name="Rounded Rectangle 222"/>
          <p:cNvSpPr/>
          <p:nvPr/>
        </p:nvSpPr>
        <p:spPr>
          <a:xfrm>
            <a:off x="19202400" y="1965960"/>
            <a:ext cx="2075688" cy="722376"/>
          </a:xfrm>
          <a:prstGeom prst="roundRect">
            <a:avLst>
              <a:gd name="adj" fmla="val 7000"/>
            </a:avLst>
          </a:prstGeom>
          <a:solidFill>
            <a:srgbClr val="0D1B18"/>
          </a:solidFill>
          <a:ln w="1270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4" name="Rounded Rectangle 223"/>
          <p:cNvSpPr/>
          <p:nvPr/>
        </p:nvSpPr>
        <p:spPr>
          <a:xfrm>
            <a:off x="19358762" y="2138781"/>
            <a:ext cx="186537" cy="255117"/>
          </a:xfrm>
          <a:prstGeom prst="roundRect">
            <a:avLst>
              <a:gd name="adj" fmla="val 3000"/>
            </a:avLst>
          </a:prstGeom>
          <a:noFill/>
          <a:ln w="1524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25" name="Connector 224"/>
          <p:cNvCxnSpPr/>
          <p:nvPr/>
        </p:nvCxnSpPr>
        <p:spPr>
          <a:xfrm>
            <a:off x="19394424" y="2207361"/>
            <a:ext cx="109728" cy="0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Connector 225"/>
          <p:cNvCxnSpPr/>
          <p:nvPr/>
        </p:nvCxnSpPr>
        <p:spPr>
          <a:xfrm>
            <a:off x="19394424" y="2262225"/>
            <a:ext cx="109728" cy="0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Connector 226"/>
          <p:cNvCxnSpPr/>
          <p:nvPr/>
        </p:nvCxnSpPr>
        <p:spPr>
          <a:xfrm>
            <a:off x="19394424" y="2317089"/>
            <a:ext cx="85039" cy="0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self_evolving_skill"/>
          <p:cNvSpPr txBox="1"/>
          <p:nvPr/>
        </p:nvSpPr>
        <p:spPr>
          <a:xfrm>
            <a:off x="19659600" y="2103120"/>
            <a:ext cx="1545336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00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self_evolving_skill</a:t>
            </a:r>
          </a:p>
        </p:txBody>
      </p:sp>
      <p:sp>
        <p:nvSpPr>
          <p:cNvPr id="229" name="Author / refine methods"/>
          <p:cNvSpPr txBox="1"/>
          <p:nvPr/>
        </p:nvSpPr>
        <p:spPr>
          <a:xfrm>
            <a:off x="19312128" y="2432304"/>
            <a:ext cx="1856232" cy="21031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94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Author / refine methods</a:t>
            </a:r>
          </a:p>
        </p:txBody>
      </p:sp>
      <p:sp>
        <p:nvSpPr>
          <p:cNvPr id="230" name="Rounded Rectangle 229"/>
          <p:cNvSpPr/>
          <p:nvPr/>
        </p:nvSpPr>
        <p:spPr>
          <a:xfrm>
            <a:off x="19202400" y="3026664"/>
            <a:ext cx="2075688" cy="722376"/>
          </a:xfrm>
          <a:prstGeom prst="roundRect">
            <a:avLst>
              <a:gd name="adj" fmla="val 7000"/>
            </a:avLst>
          </a:prstGeom>
          <a:solidFill>
            <a:srgbClr val="0D1B18"/>
          </a:solidFill>
          <a:ln w="1270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31" name="Connector 230"/>
          <p:cNvCxnSpPr/>
          <p:nvPr/>
        </p:nvCxnSpPr>
        <p:spPr>
          <a:xfrm>
            <a:off x="19449288" y="3199485"/>
            <a:ext cx="109728" cy="46635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Connector 231"/>
          <p:cNvCxnSpPr/>
          <p:nvPr/>
        </p:nvCxnSpPr>
        <p:spPr>
          <a:xfrm flipH="1">
            <a:off x="19542556" y="3246120"/>
            <a:ext cx="16460" cy="123444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Connector 232"/>
          <p:cNvCxnSpPr/>
          <p:nvPr/>
        </p:nvCxnSpPr>
        <p:spPr>
          <a:xfrm flipH="1">
            <a:off x="19449288" y="3369564"/>
            <a:ext cx="93268" cy="87782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Connector 233"/>
          <p:cNvCxnSpPr/>
          <p:nvPr/>
        </p:nvCxnSpPr>
        <p:spPr>
          <a:xfrm flipH="1" flipV="1">
            <a:off x="19356019" y="3369564"/>
            <a:ext cx="93269" cy="87782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Connector 234"/>
          <p:cNvCxnSpPr/>
          <p:nvPr/>
        </p:nvCxnSpPr>
        <p:spPr>
          <a:xfrm flipH="1" flipV="1">
            <a:off x="19339560" y="3246120"/>
            <a:ext cx="16459" cy="123444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Connector 235"/>
          <p:cNvCxnSpPr/>
          <p:nvPr/>
        </p:nvCxnSpPr>
        <p:spPr>
          <a:xfrm flipV="1">
            <a:off x="19339560" y="3199485"/>
            <a:ext cx="109728" cy="46635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Connector 236"/>
          <p:cNvCxnSpPr/>
          <p:nvPr/>
        </p:nvCxnSpPr>
        <p:spPr>
          <a:xfrm>
            <a:off x="19394424" y="3317443"/>
            <a:ext cx="43891" cy="43891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Connector 237"/>
          <p:cNvCxnSpPr/>
          <p:nvPr/>
        </p:nvCxnSpPr>
        <p:spPr>
          <a:xfrm flipV="1">
            <a:off x="19438315" y="3284524"/>
            <a:ext cx="71323" cy="76810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Agent self-review"/>
          <p:cNvSpPr txBox="1"/>
          <p:nvPr/>
        </p:nvSpPr>
        <p:spPr>
          <a:xfrm>
            <a:off x="19659600" y="3163824"/>
            <a:ext cx="1545336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00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Agent self-review</a:t>
            </a:r>
          </a:p>
        </p:txBody>
      </p:sp>
      <p:sp>
        <p:nvSpPr>
          <p:cNvPr id="240" name="Baseline + reuse + cost"/>
          <p:cNvSpPr txBox="1"/>
          <p:nvPr/>
        </p:nvSpPr>
        <p:spPr>
          <a:xfrm>
            <a:off x="19312128" y="3493008"/>
            <a:ext cx="1856232" cy="21031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94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Baseline + reuse + cost</a:t>
            </a:r>
          </a:p>
        </p:txBody>
      </p:sp>
      <p:sp>
        <p:nvSpPr>
          <p:cNvPr id="241" name="Rounded Rectangle 240"/>
          <p:cNvSpPr/>
          <p:nvPr/>
        </p:nvSpPr>
        <p:spPr>
          <a:xfrm>
            <a:off x="19202400" y="4087368"/>
            <a:ext cx="2075688" cy="722376"/>
          </a:xfrm>
          <a:prstGeom prst="roundRect">
            <a:avLst>
              <a:gd name="adj" fmla="val 7000"/>
            </a:avLst>
          </a:prstGeom>
          <a:solidFill>
            <a:srgbClr val="0D1B18"/>
          </a:solidFill>
          <a:ln w="1270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2" name="Oval 241"/>
          <p:cNvSpPr/>
          <p:nvPr/>
        </p:nvSpPr>
        <p:spPr>
          <a:xfrm>
            <a:off x="19347789" y="4295851"/>
            <a:ext cx="54864" cy="54864"/>
          </a:xfrm>
          <a:prstGeom prst="ellipse">
            <a:avLst/>
          </a:prstGeom>
          <a:noFill/>
          <a:ln w="1524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3" name="Oval 242"/>
          <p:cNvSpPr/>
          <p:nvPr/>
        </p:nvSpPr>
        <p:spPr>
          <a:xfrm>
            <a:off x="19509638" y="4295851"/>
            <a:ext cx="54864" cy="54864"/>
          </a:xfrm>
          <a:prstGeom prst="ellipse">
            <a:avLst/>
          </a:prstGeom>
          <a:noFill/>
          <a:ln w="1524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4" name="Oval 243"/>
          <p:cNvSpPr/>
          <p:nvPr/>
        </p:nvSpPr>
        <p:spPr>
          <a:xfrm>
            <a:off x="19430085" y="4452213"/>
            <a:ext cx="54864" cy="54864"/>
          </a:xfrm>
          <a:prstGeom prst="ellipse">
            <a:avLst/>
          </a:prstGeom>
          <a:noFill/>
          <a:ln w="1524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45" name="Connector 244"/>
          <p:cNvCxnSpPr/>
          <p:nvPr/>
        </p:nvCxnSpPr>
        <p:spPr>
          <a:xfrm>
            <a:off x="19402653" y="4323283"/>
            <a:ext cx="106985" cy="0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Connector 245"/>
          <p:cNvCxnSpPr/>
          <p:nvPr/>
        </p:nvCxnSpPr>
        <p:spPr>
          <a:xfrm>
            <a:off x="19380708" y="4350715"/>
            <a:ext cx="68580" cy="101498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Connector 246"/>
          <p:cNvCxnSpPr/>
          <p:nvPr/>
        </p:nvCxnSpPr>
        <p:spPr>
          <a:xfrm flipH="1">
            <a:off x="19471233" y="4350715"/>
            <a:ext cx="57607" cy="101498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adoption_tool"/>
          <p:cNvSpPr txBox="1"/>
          <p:nvPr/>
        </p:nvSpPr>
        <p:spPr>
          <a:xfrm>
            <a:off x="19659600" y="4224528"/>
            <a:ext cx="1545336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00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adoption_tool</a:t>
            </a:r>
          </a:p>
        </p:txBody>
      </p:sp>
      <p:sp>
        <p:nvSpPr>
          <p:cNvPr id="249" name="Version / decision / use"/>
          <p:cNvSpPr txBox="1"/>
          <p:nvPr/>
        </p:nvSpPr>
        <p:spPr>
          <a:xfrm>
            <a:off x="19312128" y="4553712"/>
            <a:ext cx="1856232" cy="21031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94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Version / decision / use</a:t>
            </a:r>
          </a:p>
        </p:txBody>
      </p:sp>
      <p:cxnSp>
        <p:nvCxnSpPr>
          <p:cNvPr id="250" name="Connector 249"/>
          <p:cNvCxnSpPr/>
          <p:nvPr/>
        </p:nvCxnSpPr>
        <p:spPr>
          <a:xfrm>
            <a:off x="18873216" y="2880360"/>
            <a:ext cx="164592" cy="0"/>
          </a:xfrm>
          <a:prstGeom prst="line">
            <a:avLst/>
          </a:prstGeom>
          <a:ln w="12700">
            <a:solidFill>
              <a:srgbClr val="B2A4DD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Connector 250"/>
          <p:cNvCxnSpPr/>
          <p:nvPr/>
        </p:nvCxnSpPr>
        <p:spPr>
          <a:xfrm flipV="1">
            <a:off x="19037808" y="2331720"/>
            <a:ext cx="0" cy="548640"/>
          </a:xfrm>
          <a:prstGeom prst="line">
            <a:avLst/>
          </a:prstGeom>
          <a:ln w="12700">
            <a:solidFill>
              <a:srgbClr val="B2A4DD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Connector 251"/>
          <p:cNvCxnSpPr/>
          <p:nvPr/>
        </p:nvCxnSpPr>
        <p:spPr>
          <a:xfrm>
            <a:off x="19037808" y="2331720"/>
            <a:ext cx="164592" cy="0"/>
          </a:xfrm>
          <a:prstGeom prst="line">
            <a:avLst/>
          </a:prstGeom>
          <a:ln w="12700">
            <a:solidFill>
              <a:srgbClr val="B2A4DD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Connector 252"/>
          <p:cNvCxnSpPr/>
          <p:nvPr/>
        </p:nvCxnSpPr>
        <p:spPr>
          <a:xfrm>
            <a:off x="18873216" y="4215384"/>
            <a:ext cx="164592" cy="0"/>
          </a:xfrm>
          <a:prstGeom prst="line">
            <a:avLst/>
          </a:prstGeom>
          <a:ln w="12700">
            <a:solidFill>
              <a:srgbClr val="B2A4DD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Connector 253"/>
          <p:cNvCxnSpPr/>
          <p:nvPr/>
        </p:nvCxnSpPr>
        <p:spPr>
          <a:xfrm flipV="1">
            <a:off x="19037808" y="3392424"/>
            <a:ext cx="0" cy="822960"/>
          </a:xfrm>
          <a:prstGeom prst="line">
            <a:avLst/>
          </a:prstGeom>
          <a:ln w="12700">
            <a:solidFill>
              <a:srgbClr val="B2A4DD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Connector 254"/>
          <p:cNvCxnSpPr/>
          <p:nvPr/>
        </p:nvCxnSpPr>
        <p:spPr>
          <a:xfrm>
            <a:off x="19037808" y="3392424"/>
            <a:ext cx="164592" cy="0"/>
          </a:xfrm>
          <a:prstGeom prst="line">
            <a:avLst/>
          </a:prstGeom>
          <a:ln w="12700">
            <a:solidFill>
              <a:srgbClr val="B2A4DD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Connector 255"/>
          <p:cNvCxnSpPr/>
          <p:nvPr/>
        </p:nvCxnSpPr>
        <p:spPr>
          <a:xfrm>
            <a:off x="15544800" y="4590288"/>
            <a:ext cx="0" cy="338328"/>
          </a:xfrm>
          <a:prstGeom prst="line">
            <a:avLst/>
          </a:prstGeom>
          <a:ln w="12700">
            <a:solidFill>
              <a:srgbClr val="B2A4DD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Connector 256"/>
          <p:cNvCxnSpPr/>
          <p:nvPr/>
        </p:nvCxnSpPr>
        <p:spPr>
          <a:xfrm>
            <a:off x="15544800" y="4928616"/>
            <a:ext cx="3493008" cy="0"/>
          </a:xfrm>
          <a:prstGeom prst="line">
            <a:avLst/>
          </a:prstGeom>
          <a:ln w="12700">
            <a:solidFill>
              <a:srgbClr val="B2A4DD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Connector 257"/>
          <p:cNvCxnSpPr/>
          <p:nvPr/>
        </p:nvCxnSpPr>
        <p:spPr>
          <a:xfrm flipV="1">
            <a:off x="19037808" y="4453128"/>
            <a:ext cx="0" cy="475488"/>
          </a:xfrm>
          <a:prstGeom prst="line">
            <a:avLst/>
          </a:prstGeom>
          <a:ln w="12700">
            <a:solidFill>
              <a:srgbClr val="B2A4DD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Connector 258"/>
          <p:cNvCxnSpPr/>
          <p:nvPr/>
        </p:nvCxnSpPr>
        <p:spPr>
          <a:xfrm>
            <a:off x="19037808" y="4453128"/>
            <a:ext cx="164592" cy="0"/>
          </a:xfrm>
          <a:prstGeom prst="line">
            <a:avLst/>
          </a:prstGeom>
          <a:ln w="12700">
            <a:solidFill>
              <a:srgbClr val="B2A4DD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Rounded Rectangle 259"/>
          <p:cNvSpPr/>
          <p:nvPr/>
        </p:nvSpPr>
        <p:spPr>
          <a:xfrm>
            <a:off x="14356080" y="5166360"/>
            <a:ext cx="3017520" cy="438912"/>
          </a:xfrm>
          <a:prstGeom prst="roundRect">
            <a:avLst>
              <a:gd name="adj" fmla="val 10000"/>
            </a:avLst>
          </a:prstGeom>
          <a:solidFill>
            <a:srgbClr val="0D1B18"/>
          </a:solidFill>
          <a:ln w="12700">
            <a:solidFill>
              <a:srgbClr val="B2A4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61" name="Connector 260"/>
          <p:cNvCxnSpPr/>
          <p:nvPr/>
        </p:nvCxnSpPr>
        <p:spPr>
          <a:xfrm>
            <a:off x="14612112" y="5256336"/>
            <a:ext cx="102412" cy="43526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Connector 261"/>
          <p:cNvCxnSpPr/>
          <p:nvPr/>
        </p:nvCxnSpPr>
        <p:spPr>
          <a:xfrm flipH="1">
            <a:off x="14699162" y="5299862"/>
            <a:ext cx="15362" cy="115214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Connector 262"/>
          <p:cNvCxnSpPr/>
          <p:nvPr/>
        </p:nvCxnSpPr>
        <p:spPr>
          <a:xfrm flipH="1">
            <a:off x="14612112" y="5415076"/>
            <a:ext cx="87050" cy="81931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Connector 263"/>
          <p:cNvCxnSpPr/>
          <p:nvPr/>
        </p:nvCxnSpPr>
        <p:spPr>
          <a:xfrm flipH="1" flipV="1">
            <a:off x="14525061" y="5415076"/>
            <a:ext cx="87051" cy="81931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Connector 264"/>
          <p:cNvCxnSpPr/>
          <p:nvPr/>
        </p:nvCxnSpPr>
        <p:spPr>
          <a:xfrm flipH="1" flipV="1">
            <a:off x="14509699" y="5299862"/>
            <a:ext cx="15362" cy="115214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Connector 265"/>
          <p:cNvCxnSpPr/>
          <p:nvPr/>
        </p:nvCxnSpPr>
        <p:spPr>
          <a:xfrm flipV="1">
            <a:off x="14509699" y="5256336"/>
            <a:ext cx="102413" cy="43526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Connector 266"/>
          <p:cNvCxnSpPr/>
          <p:nvPr/>
        </p:nvCxnSpPr>
        <p:spPr>
          <a:xfrm>
            <a:off x="14560905" y="5366430"/>
            <a:ext cx="40965" cy="40965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Connector 267"/>
          <p:cNvCxnSpPr/>
          <p:nvPr/>
        </p:nvCxnSpPr>
        <p:spPr>
          <a:xfrm flipV="1">
            <a:off x="14601870" y="5335706"/>
            <a:ext cx="66569" cy="71689"/>
          </a:xfrm>
          <a:prstGeom prst="line">
            <a:avLst/>
          </a:prstGeom>
          <a:ln w="1651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scope + enable_evolving"/>
          <p:cNvSpPr txBox="1"/>
          <p:nvPr/>
        </p:nvSpPr>
        <p:spPr>
          <a:xfrm>
            <a:off x="14831567" y="5294376"/>
            <a:ext cx="2377440" cy="20116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05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scope + enable_evolving</a:t>
            </a:r>
          </a:p>
        </p:txBody>
      </p:sp>
      <p:sp>
        <p:nvSpPr>
          <p:cNvPr id="270" name="Version-bound call evidence / Self-review by the acting Agent"/>
          <p:cNvSpPr txBox="1"/>
          <p:nvPr/>
        </p:nvSpPr>
        <p:spPr>
          <a:xfrm>
            <a:off x="17620488" y="5175504"/>
            <a:ext cx="3648456" cy="521207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5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Version-bound call evidence</a:t>
            </a:r>
          </a:p>
          <a:p>
            <a:pPr algn="ctr">
              <a:lnSpc>
                <a:spcPct val="106000"/>
              </a:lnSpc>
              <a:spcAft>
                <a:spcPts val="200"/>
              </a:spcAft>
              <a:defRPr sz="105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Self-review by the acting Agent</a:t>
            </a:r>
          </a:p>
        </p:txBody>
      </p:sp>
      <p:cxnSp>
        <p:nvCxnSpPr>
          <p:cNvPr id="271" name="Connector 270"/>
          <p:cNvCxnSpPr/>
          <p:nvPr/>
        </p:nvCxnSpPr>
        <p:spPr>
          <a:xfrm>
            <a:off x="12408408" y="2029968"/>
            <a:ext cx="1143000" cy="0"/>
          </a:xfrm>
          <a:prstGeom prst="line">
            <a:avLst/>
          </a:prstGeom>
          <a:ln w="2032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Connector 271"/>
          <p:cNvCxnSpPr/>
          <p:nvPr/>
        </p:nvCxnSpPr>
        <p:spPr>
          <a:xfrm>
            <a:off x="13551408" y="2029968"/>
            <a:ext cx="0" cy="402336"/>
          </a:xfrm>
          <a:prstGeom prst="line">
            <a:avLst/>
          </a:prstGeom>
          <a:ln w="20320">
            <a:solidFill>
              <a:srgbClr val="B2A4D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Connector 272"/>
          <p:cNvCxnSpPr/>
          <p:nvPr/>
        </p:nvCxnSpPr>
        <p:spPr>
          <a:xfrm>
            <a:off x="13551408" y="2432304"/>
            <a:ext cx="484632" cy="0"/>
          </a:xfrm>
          <a:prstGeom prst="line">
            <a:avLst/>
          </a:prstGeom>
          <a:ln w="20320">
            <a:solidFill>
              <a:srgbClr val="B2A4DD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4" name="Observed need / / capability gap"/>
          <p:cNvSpPr txBox="1"/>
          <p:nvPr/>
        </p:nvSpPr>
        <p:spPr>
          <a:xfrm>
            <a:off x="12600432" y="1435608"/>
            <a:ext cx="1316736" cy="5394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19" b="0">
                <a:solidFill>
                  <a:srgbClr val="B2A4DD"/>
                </a:solidFill>
                <a:latin typeface="DejaVu Sans"/>
                <a:ea typeface="DejaVu Sans"/>
              </a:defRPr>
            </a:pPr>
            <a:r>
              <a:t>Observed need /</a:t>
            </a:r>
          </a:p>
          <a:p>
            <a:pPr algn="ctr">
              <a:lnSpc>
                <a:spcPct val="106000"/>
              </a:lnSpc>
              <a:spcAft>
                <a:spcPts val="200"/>
              </a:spcAft>
              <a:defRPr sz="1019" b="0">
                <a:solidFill>
                  <a:srgbClr val="B2A4DD"/>
                </a:solidFill>
                <a:latin typeface="DejaVu Sans"/>
                <a:ea typeface="DejaVu Sans"/>
              </a:defRPr>
            </a:pPr>
            <a:r>
              <a:t>capability gap</a:t>
            </a:r>
          </a:p>
        </p:txBody>
      </p:sp>
      <p:cxnSp>
        <p:nvCxnSpPr>
          <p:cNvPr id="275" name="Connector 274"/>
          <p:cNvCxnSpPr/>
          <p:nvPr/>
        </p:nvCxnSpPr>
        <p:spPr>
          <a:xfrm>
            <a:off x="13350240" y="4745736"/>
            <a:ext cx="685800" cy="0"/>
          </a:xfrm>
          <a:prstGeom prst="line">
            <a:avLst/>
          </a:prstGeom>
          <a:ln w="20320">
            <a:solidFill>
              <a:srgbClr val="B2A4DD"/>
            </a:solidFill>
            <a:tailEnd type="triangle"/>
            <a:head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" name="Rounded Rectangle 275"/>
          <p:cNvSpPr/>
          <p:nvPr/>
        </p:nvSpPr>
        <p:spPr>
          <a:xfrm>
            <a:off x="1051560" y="7178040"/>
            <a:ext cx="12298680" cy="1965960"/>
          </a:xfrm>
          <a:prstGeom prst="roundRect">
            <a:avLst>
              <a:gd name="adj" fmla="val 5000"/>
            </a:avLst>
          </a:prstGeom>
          <a:solidFill>
            <a:srgbClr val="0B241D"/>
          </a:solidFill>
          <a:ln w="1905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7" name="Evolvable Capability Ecosystem"/>
          <p:cNvSpPr txBox="1"/>
          <p:nvPr/>
        </p:nvSpPr>
        <p:spPr>
          <a:xfrm>
            <a:off x="1216151" y="7324344"/>
            <a:ext cx="11969496" cy="34747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2100" b="1">
                <a:solidFill>
                  <a:srgbClr val="63E6B5"/>
                </a:solidFill>
                <a:latin typeface="DejaVu Sans"/>
                <a:ea typeface="DejaVu Sans"/>
              </a:defRPr>
            </a:pPr>
            <a:r>
              <a:t>Evolvable Capability Ecosystem</a:t>
            </a:r>
          </a:p>
        </p:txBody>
      </p:sp>
      <p:sp>
        <p:nvSpPr>
          <p:cNvPr id="278" name="Rounded Rectangle 277"/>
          <p:cNvSpPr/>
          <p:nvPr/>
        </p:nvSpPr>
        <p:spPr>
          <a:xfrm>
            <a:off x="1225296" y="7772400"/>
            <a:ext cx="1417320" cy="1143000"/>
          </a:xfrm>
          <a:prstGeom prst="roundRect">
            <a:avLst>
              <a:gd name="adj" fmla="val 6000"/>
            </a:avLst>
          </a:prstGeom>
          <a:solidFill>
            <a:srgbClr val="0D1B18"/>
          </a:solidFill>
          <a:ln w="1016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9" name="Oval 278"/>
          <p:cNvSpPr/>
          <p:nvPr/>
        </p:nvSpPr>
        <p:spPr>
          <a:xfrm>
            <a:off x="1791675" y="7956011"/>
            <a:ext cx="69494" cy="69494"/>
          </a:xfrm>
          <a:prstGeom prst="ellipse">
            <a:avLst/>
          </a:prstGeom>
          <a:noFill/>
          <a:ln w="1524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0" name="Oval 279"/>
          <p:cNvSpPr/>
          <p:nvPr/>
        </p:nvSpPr>
        <p:spPr>
          <a:xfrm>
            <a:off x="1996683" y="7956011"/>
            <a:ext cx="69494" cy="69494"/>
          </a:xfrm>
          <a:prstGeom prst="ellipse">
            <a:avLst/>
          </a:prstGeom>
          <a:noFill/>
          <a:ln w="1524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1" name="Oval 280"/>
          <p:cNvSpPr/>
          <p:nvPr/>
        </p:nvSpPr>
        <p:spPr>
          <a:xfrm>
            <a:off x="1895916" y="8154070"/>
            <a:ext cx="69494" cy="69494"/>
          </a:xfrm>
          <a:prstGeom prst="ellipse">
            <a:avLst/>
          </a:prstGeom>
          <a:noFill/>
          <a:ln w="1524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2" name="Connector 281"/>
          <p:cNvCxnSpPr/>
          <p:nvPr/>
        </p:nvCxnSpPr>
        <p:spPr>
          <a:xfrm>
            <a:off x="1861169" y="7990758"/>
            <a:ext cx="135514" cy="0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Connector 282"/>
          <p:cNvCxnSpPr/>
          <p:nvPr/>
        </p:nvCxnSpPr>
        <p:spPr>
          <a:xfrm>
            <a:off x="1833372" y="8025505"/>
            <a:ext cx="86868" cy="128565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Connector 283"/>
          <p:cNvCxnSpPr/>
          <p:nvPr/>
        </p:nvCxnSpPr>
        <p:spPr>
          <a:xfrm flipH="1">
            <a:off x="1948037" y="8025505"/>
            <a:ext cx="72969" cy="128565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5" name="Agent + Prompt"/>
          <p:cNvSpPr txBox="1"/>
          <p:nvPr/>
        </p:nvSpPr>
        <p:spPr>
          <a:xfrm>
            <a:off x="1261872" y="8357616"/>
            <a:ext cx="1344168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8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Agent + Prompt</a:t>
            </a:r>
          </a:p>
        </p:txBody>
      </p:sp>
      <p:sp>
        <p:nvSpPr>
          <p:cNvPr id="286" name="Behavior / roles"/>
          <p:cNvSpPr txBox="1"/>
          <p:nvPr/>
        </p:nvSpPr>
        <p:spPr>
          <a:xfrm>
            <a:off x="1261872" y="8695944"/>
            <a:ext cx="1344168" cy="20116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91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Behavior / roles</a:t>
            </a:r>
          </a:p>
        </p:txBody>
      </p:sp>
      <p:sp>
        <p:nvSpPr>
          <p:cNvPr id="287" name="Rounded Rectangle 286"/>
          <p:cNvSpPr/>
          <p:nvPr/>
        </p:nvSpPr>
        <p:spPr>
          <a:xfrm>
            <a:off x="2724912" y="7772400"/>
            <a:ext cx="1417320" cy="1143000"/>
          </a:xfrm>
          <a:prstGeom prst="roundRect">
            <a:avLst>
              <a:gd name="adj" fmla="val 6000"/>
            </a:avLst>
          </a:prstGeom>
          <a:solidFill>
            <a:srgbClr val="0D1B18"/>
          </a:solidFill>
          <a:ln w="1016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8" name="Rounded Rectangle 287"/>
          <p:cNvSpPr/>
          <p:nvPr/>
        </p:nvSpPr>
        <p:spPr>
          <a:xfrm>
            <a:off x="3305190" y="7910840"/>
            <a:ext cx="236280" cy="323148"/>
          </a:xfrm>
          <a:prstGeom prst="roundRect">
            <a:avLst>
              <a:gd name="adj" fmla="val 3000"/>
            </a:avLst>
          </a:prstGeom>
          <a:noFill/>
          <a:ln w="1524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9" name="Connector 288"/>
          <p:cNvCxnSpPr/>
          <p:nvPr/>
        </p:nvCxnSpPr>
        <p:spPr>
          <a:xfrm>
            <a:off x="3350361" y="7997708"/>
            <a:ext cx="138989" cy="0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Connector 289"/>
          <p:cNvCxnSpPr/>
          <p:nvPr/>
        </p:nvCxnSpPr>
        <p:spPr>
          <a:xfrm>
            <a:off x="3350361" y="8067202"/>
            <a:ext cx="138989" cy="0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Connector 290"/>
          <p:cNvCxnSpPr/>
          <p:nvPr/>
        </p:nvCxnSpPr>
        <p:spPr>
          <a:xfrm>
            <a:off x="3350361" y="8136696"/>
            <a:ext cx="107716" cy="0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Skills"/>
          <p:cNvSpPr txBox="1"/>
          <p:nvPr/>
        </p:nvSpPr>
        <p:spPr>
          <a:xfrm>
            <a:off x="2761488" y="8357616"/>
            <a:ext cx="1344168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8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Skills</a:t>
            </a:r>
          </a:p>
        </p:txBody>
      </p:sp>
      <p:sp>
        <p:nvSpPr>
          <p:cNvPr id="293" name="Methods / scripts"/>
          <p:cNvSpPr txBox="1"/>
          <p:nvPr/>
        </p:nvSpPr>
        <p:spPr>
          <a:xfrm>
            <a:off x="2761488" y="8695944"/>
            <a:ext cx="1344168" cy="20116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91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Methods / scripts</a:t>
            </a:r>
          </a:p>
        </p:txBody>
      </p:sp>
      <p:sp>
        <p:nvSpPr>
          <p:cNvPr id="294" name="Rounded Rectangle 293"/>
          <p:cNvSpPr/>
          <p:nvPr/>
        </p:nvSpPr>
        <p:spPr>
          <a:xfrm>
            <a:off x="4224528" y="7772400"/>
            <a:ext cx="1417320" cy="1143000"/>
          </a:xfrm>
          <a:prstGeom prst="roundRect">
            <a:avLst>
              <a:gd name="adj" fmla="val 6000"/>
            </a:avLst>
          </a:prstGeom>
          <a:solidFill>
            <a:srgbClr val="0D1B18"/>
          </a:solidFill>
          <a:ln w="1016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5" name="Rounded Rectangle 294"/>
          <p:cNvSpPr/>
          <p:nvPr/>
        </p:nvSpPr>
        <p:spPr>
          <a:xfrm>
            <a:off x="4773533" y="7942112"/>
            <a:ext cx="291876" cy="257129"/>
          </a:xfrm>
          <a:prstGeom prst="roundRect">
            <a:avLst>
              <a:gd name="adj" fmla="val 3000"/>
            </a:avLst>
          </a:prstGeom>
          <a:noFill/>
          <a:ln w="1524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96" name="Connector 295"/>
          <p:cNvCxnSpPr/>
          <p:nvPr/>
        </p:nvCxnSpPr>
        <p:spPr>
          <a:xfrm>
            <a:off x="4825654" y="8008132"/>
            <a:ext cx="59070" cy="59070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Connector 296"/>
          <p:cNvCxnSpPr/>
          <p:nvPr/>
        </p:nvCxnSpPr>
        <p:spPr>
          <a:xfrm flipH="1">
            <a:off x="4825654" y="8067202"/>
            <a:ext cx="59070" cy="59070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Connector 297"/>
          <p:cNvCxnSpPr/>
          <p:nvPr/>
        </p:nvCxnSpPr>
        <p:spPr>
          <a:xfrm>
            <a:off x="4929896" y="8126272"/>
            <a:ext cx="86868" cy="0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9" name="Tools"/>
          <p:cNvSpPr txBox="1"/>
          <p:nvPr/>
        </p:nvSpPr>
        <p:spPr>
          <a:xfrm>
            <a:off x="4261104" y="8357616"/>
            <a:ext cx="1344168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8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Tools</a:t>
            </a:r>
          </a:p>
        </p:txBody>
      </p:sp>
      <p:sp>
        <p:nvSpPr>
          <p:cNvPr id="300" name="Bash / inspect"/>
          <p:cNvSpPr txBox="1"/>
          <p:nvPr/>
        </p:nvSpPr>
        <p:spPr>
          <a:xfrm>
            <a:off x="4261104" y="8695944"/>
            <a:ext cx="1344168" cy="20116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91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Bash / inspect</a:t>
            </a:r>
          </a:p>
        </p:txBody>
      </p:sp>
      <p:sp>
        <p:nvSpPr>
          <p:cNvPr id="301" name="Rounded Rectangle 300"/>
          <p:cNvSpPr/>
          <p:nvPr/>
        </p:nvSpPr>
        <p:spPr>
          <a:xfrm>
            <a:off x="5724144" y="7772400"/>
            <a:ext cx="1417320" cy="1143000"/>
          </a:xfrm>
          <a:prstGeom prst="roundRect">
            <a:avLst>
              <a:gd name="adj" fmla="val 6000"/>
            </a:avLst>
          </a:prstGeom>
          <a:solidFill>
            <a:srgbClr val="0D1B18"/>
          </a:solidFill>
          <a:ln w="1016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2" name="Oval 301"/>
          <p:cNvSpPr/>
          <p:nvPr/>
        </p:nvSpPr>
        <p:spPr>
          <a:xfrm>
            <a:off x="6290523" y="7956011"/>
            <a:ext cx="69494" cy="69494"/>
          </a:xfrm>
          <a:prstGeom prst="ellipse">
            <a:avLst/>
          </a:prstGeom>
          <a:noFill/>
          <a:ln w="1524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3" name="Oval 302"/>
          <p:cNvSpPr/>
          <p:nvPr/>
        </p:nvSpPr>
        <p:spPr>
          <a:xfrm>
            <a:off x="6495531" y="7956011"/>
            <a:ext cx="69494" cy="69494"/>
          </a:xfrm>
          <a:prstGeom prst="ellipse">
            <a:avLst/>
          </a:prstGeom>
          <a:noFill/>
          <a:ln w="1524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4" name="Oval 303"/>
          <p:cNvSpPr/>
          <p:nvPr/>
        </p:nvSpPr>
        <p:spPr>
          <a:xfrm>
            <a:off x="6394764" y="8154070"/>
            <a:ext cx="69494" cy="69494"/>
          </a:xfrm>
          <a:prstGeom prst="ellipse">
            <a:avLst/>
          </a:prstGeom>
          <a:noFill/>
          <a:ln w="1524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5" name="Connector 304"/>
          <p:cNvCxnSpPr/>
          <p:nvPr/>
        </p:nvCxnSpPr>
        <p:spPr>
          <a:xfrm>
            <a:off x="6360017" y="7990758"/>
            <a:ext cx="135514" cy="0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Connector 305"/>
          <p:cNvCxnSpPr/>
          <p:nvPr/>
        </p:nvCxnSpPr>
        <p:spPr>
          <a:xfrm>
            <a:off x="6332220" y="8025505"/>
            <a:ext cx="86868" cy="128565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Connector 306"/>
          <p:cNvCxnSpPr/>
          <p:nvPr/>
        </p:nvCxnSpPr>
        <p:spPr>
          <a:xfrm flipH="1">
            <a:off x="6446885" y="8025505"/>
            <a:ext cx="72969" cy="128565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" name="Workflows"/>
          <p:cNvSpPr txBox="1"/>
          <p:nvPr/>
        </p:nvSpPr>
        <p:spPr>
          <a:xfrm>
            <a:off x="5760720" y="8357616"/>
            <a:ext cx="1344168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8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Workflows</a:t>
            </a:r>
          </a:p>
        </p:txBody>
      </p:sp>
      <p:sp>
        <p:nvSpPr>
          <p:cNvPr id="309" name="Compose / run"/>
          <p:cNvSpPr txBox="1"/>
          <p:nvPr/>
        </p:nvSpPr>
        <p:spPr>
          <a:xfrm>
            <a:off x="5760720" y="8695944"/>
            <a:ext cx="1344168" cy="20116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91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Compose / run</a:t>
            </a:r>
          </a:p>
        </p:txBody>
      </p:sp>
      <p:sp>
        <p:nvSpPr>
          <p:cNvPr id="310" name="Rounded Rectangle 309"/>
          <p:cNvSpPr/>
          <p:nvPr/>
        </p:nvSpPr>
        <p:spPr>
          <a:xfrm>
            <a:off x="7223759" y="7772400"/>
            <a:ext cx="1417320" cy="1143000"/>
          </a:xfrm>
          <a:prstGeom prst="roundRect">
            <a:avLst>
              <a:gd name="adj" fmla="val 6000"/>
            </a:avLst>
          </a:prstGeom>
          <a:solidFill>
            <a:srgbClr val="0D1B18"/>
          </a:solidFill>
          <a:ln w="1016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1" name="Connector 310"/>
          <p:cNvCxnSpPr/>
          <p:nvPr/>
        </p:nvCxnSpPr>
        <p:spPr>
          <a:xfrm>
            <a:off x="7918703" y="7910840"/>
            <a:ext cx="152888" cy="79918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Connector 311"/>
          <p:cNvCxnSpPr/>
          <p:nvPr/>
        </p:nvCxnSpPr>
        <p:spPr>
          <a:xfrm>
            <a:off x="8071591" y="7990758"/>
            <a:ext cx="0" cy="163312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Connector 312"/>
          <p:cNvCxnSpPr/>
          <p:nvPr/>
        </p:nvCxnSpPr>
        <p:spPr>
          <a:xfrm flipH="1">
            <a:off x="7918703" y="8154070"/>
            <a:ext cx="152888" cy="83393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Connector 313"/>
          <p:cNvCxnSpPr/>
          <p:nvPr/>
        </p:nvCxnSpPr>
        <p:spPr>
          <a:xfrm flipH="1" flipV="1">
            <a:off x="7765816" y="8154070"/>
            <a:ext cx="152887" cy="83393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Connector 314"/>
          <p:cNvCxnSpPr/>
          <p:nvPr/>
        </p:nvCxnSpPr>
        <p:spPr>
          <a:xfrm flipV="1">
            <a:off x="7765816" y="7990758"/>
            <a:ext cx="0" cy="163312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Connector 315"/>
          <p:cNvCxnSpPr/>
          <p:nvPr/>
        </p:nvCxnSpPr>
        <p:spPr>
          <a:xfrm flipV="1">
            <a:off x="7765816" y="7910840"/>
            <a:ext cx="152887" cy="79918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Connector 316"/>
          <p:cNvCxnSpPr/>
          <p:nvPr/>
        </p:nvCxnSpPr>
        <p:spPr>
          <a:xfrm>
            <a:off x="7918703" y="7910840"/>
            <a:ext cx="0" cy="163312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" name="Connector 317"/>
          <p:cNvCxnSpPr/>
          <p:nvPr/>
        </p:nvCxnSpPr>
        <p:spPr>
          <a:xfrm flipV="1">
            <a:off x="7918703" y="7990758"/>
            <a:ext cx="152888" cy="83394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Connector 318"/>
          <p:cNvCxnSpPr/>
          <p:nvPr/>
        </p:nvCxnSpPr>
        <p:spPr>
          <a:xfrm>
            <a:off x="7765816" y="7990758"/>
            <a:ext cx="152887" cy="83394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0" name="Connector 319"/>
          <p:cNvCxnSpPr/>
          <p:nvPr/>
        </p:nvCxnSpPr>
        <p:spPr>
          <a:xfrm>
            <a:off x="7918703" y="8074152"/>
            <a:ext cx="0" cy="163311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1" name="Environments"/>
          <p:cNvSpPr txBox="1"/>
          <p:nvPr/>
        </p:nvSpPr>
        <p:spPr>
          <a:xfrm>
            <a:off x="7260336" y="8357616"/>
            <a:ext cx="1344168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8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Environments</a:t>
            </a:r>
          </a:p>
        </p:txBody>
      </p:sp>
      <p:sp>
        <p:nvSpPr>
          <p:cNvPr id="322" name="Browser / Godot"/>
          <p:cNvSpPr txBox="1"/>
          <p:nvPr/>
        </p:nvSpPr>
        <p:spPr>
          <a:xfrm>
            <a:off x="7260336" y="8695944"/>
            <a:ext cx="1344168" cy="20116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91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Browser / Godot</a:t>
            </a:r>
          </a:p>
        </p:txBody>
      </p:sp>
      <p:sp>
        <p:nvSpPr>
          <p:cNvPr id="323" name="Rounded Rectangle 322"/>
          <p:cNvSpPr/>
          <p:nvPr/>
        </p:nvSpPr>
        <p:spPr>
          <a:xfrm>
            <a:off x="8723376" y="7772400"/>
            <a:ext cx="1417320" cy="1143000"/>
          </a:xfrm>
          <a:prstGeom prst="roundRect">
            <a:avLst>
              <a:gd name="adj" fmla="val 6000"/>
            </a:avLst>
          </a:prstGeom>
          <a:solidFill>
            <a:srgbClr val="0D1B18"/>
          </a:solidFill>
          <a:ln w="1016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4" name="Can 323"/>
          <p:cNvSpPr/>
          <p:nvPr/>
        </p:nvSpPr>
        <p:spPr>
          <a:xfrm>
            <a:off x="9279331" y="7917789"/>
            <a:ext cx="277977" cy="312724"/>
          </a:xfrm>
          <a:prstGeom prst="can">
            <a:avLst/>
          </a:prstGeom>
          <a:noFill/>
          <a:ln w="1524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5" name="Memory"/>
          <p:cNvSpPr txBox="1"/>
          <p:nvPr/>
        </p:nvSpPr>
        <p:spPr>
          <a:xfrm>
            <a:off x="8759951" y="8357616"/>
            <a:ext cx="1344168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8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Memory</a:t>
            </a:r>
          </a:p>
        </p:txBody>
      </p:sp>
      <p:sp>
        <p:nvSpPr>
          <p:cNvPr id="326" name="Notes / retrieval"/>
          <p:cNvSpPr txBox="1"/>
          <p:nvPr/>
        </p:nvSpPr>
        <p:spPr>
          <a:xfrm>
            <a:off x="8759951" y="8695944"/>
            <a:ext cx="1344168" cy="20116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91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Notes / retrieval</a:t>
            </a:r>
          </a:p>
        </p:txBody>
      </p:sp>
      <p:sp>
        <p:nvSpPr>
          <p:cNvPr id="327" name="Rounded Rectangle 326"/>
          <p:cNvSpPr/>
          <p:nvPr/>
        </p:nvSpPr>
        <p:spPr>
          <a:xfrm>
            <a:off x="10222992" y="7772400"/>
            <a:ext cx="1417320" cy="1143000"/>
          </a:xfrm>
          <a:prstGeom prst="roundRect">
            <a:avLst>
              <a:gd name="adj" fmla="val 6000"/>
            </a:avLst>
          </a:prstGeom>
          <a:solidFill>
            <a:srgbClr val="0D1B18"/>
          </a:solidFill>
          <a:ln w="1016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8" name="Oval 327"/>
          <p:cNvSpPr/>
          <p:nvPr/>
        </p:nvSpPr>
        <p:spPr>
          <a:xfrm>
            <a:off x="10761573" y="7917789"/>
            <a:ext cx="312724" cy="312724"/>
          </a:xfrm>
          <a:prstGeom prst="ellipse">
            <a:avLst/>
          </a:prstGeom>
          <a:noFill/>
          <a:ln w="1524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9" name="Oval 328"/>
          <p:cNvSpPr/>
          <p:nvPr/>
        </p:nvSpPr>
        <p:spPr>
          <a:xfrm>
            <a:off x="10848441" y="7917789"/>
            <a:ext cx="138988" cy="312724"/>
          </a:xfrm>
          <a:prstGeom prst="ellipse">
            <a:avLst/>
          </a:prstGeom>
          <a:noFill/>
          <a:ln w="1524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0" name="Connector 329"/>
          <p:cNvCxnSpPr/>
          <p:nvPr/>
        </p:nvCxnSpPr>
        <p:spPr>
          <a:xfrm>
            <a:off x="10765048" y="8074152"/>
            <a:ext cx="305775" cy="0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Connector 330"/>
          <p:cNvCxnSpPr/>
          <p:nvPr/>
        </p:nvCxnSpPr>
        <p:spPr>
          <a:xfrm>
            <a:off x="10799795" y="7994233"/>
            <a:ext cx="236281" cy="0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Connector 331"/>
          <p:cNvCxnSpPr/>
          <p:nvPr/>
        </p:nvCxnSpPr>
        <p:spPr>
          <a:xfrm>
            <a:off x="10799795" y="8154070"/>
            <a:ext cx="236281" cy="0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3" name="Connectors"/>
          <p:cNvSpPr txBox="1"/>
          <p:nvPr/>
        </p:nvSpPr>
        <p:spPr>
          <a:xfrm>
            <a:off x="10259567" y="8357616"/>
            <a:ext cx="1344168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8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Connectors</a:t>
            </a:r>
          </a:p>
        </p:txBody>
      </p:sp>
      <p:sp>
        <p:nvSpPr>
          <p:cNvPr id="334" name="MCP / APIs"/>
          <p:cNvSpPr txBox="1"/>
          <p:nvPr/>
        </p:nvSpPr>
        <p:spPr>
          <a:xfrm>
            <a:off x="10259567" y="8695944"/>
            <a:ext cx="1344168" cy="20116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91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MCP / APIs</a:t>
            </a:r>
          </a:p>
        </p:txBody>
      </p:sp>
      <p:sp>
        <p:nvSpPr>
          <p:cNvPr id="335" name="Rounded Rectangle 334"/>
          <p:cNvSpPr/>
          <p:nvPr/>
        </p:nvSpPr>
        <p:spPr>
          <a:xfrm>
            <a:off x="11722607" y="7772400"/>
            <a:ext cx="1417320" cy="1143000"/>
          </a:xfrm>
          <a:prstGeom prst="roundRect">
            <a:avLst>
              <a:gd name="adj" fmla="val 6000"/>
            </a:avLst>
          </a:prstGeom>
          <a:solidFill>
            <a:srgbClr val="0D1B18"/>
          </a:solidFill>
          <a:ln w="10160">
            <a:solidFill>
              <a:srgbClr val="63E6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6" name="Connector 335"/>
          <p:cNvCxnSpPr/>
          <p:nvPr/>
        </p:nvCxnSpPr>
        <p:spPr>
          <a:xfrm>
            <a:off x="12417551" y="7910840"/>
            <a:ext cx="152888" cy="79918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Connector 336"/>
          <p:cNvCxnSpPr/>
          <p:nvPr/>
        </p:nvCxnSpPr>
        <p:spPr>
          <a:xfrm>
            <a:off x="12570439" y="7990758"/>
            <a:ext cx="0" cy="163312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nector 337"/>
          <p:cNvCxnSpPr/>
          <p:nvPr/>
        </p:nvCxnSpPr>
        <p:spPr>
          <a:xfrm flipH="1">
            <a:off x="12417551" y="8154070"/>
            <a:ext cx="152888" cy="83393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Connector 338"/>
          <p:cNvCxnSpPr/>
          <p:nvPr/>
        </p:nvCxnSpPr>
        <p:spPr>
          <a:xfrm flipH="1" flipV="1">
            <a:off x="12264664" y="8154070"/>
            <a:ext cx="152887" cy="83393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Connector 339"/>
          <p:cNvCxnSpPr/>
          <p:nvPr/>
        </p:nvCxnSpPr>
        <p:spPr>
          <a:xfrm flipV="1">
            <a:off x="12264664" y="7990758"/>
            <a:ext cx="0" cy="163312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nector 340"/>
          <p:cNvCxnSpPr/>
          <p:nvPr/>
        </p:nvCxnSpPr>
        <p:spPr>
          <a:xfrm flipV="1">
            <a:off x="12264664" y="7910840"/>
            <a:ext cx="152887" cy="79918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nector 341"/>
          <p:cNvCxnSpPr/>
          <p:nvPr/>
        </p:nvCxnSpPr>
        <p:spPr>
          <a:xfrm>
            <a:off x="12417551" y="7910840"/>
            <a:ext cx="0" cy="163312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nector 342"/>
          <p:cNvCxnSpPr/>
          <p:nvPr/>
        </p:nvCxnSpPr>
        <p:spPr>
          <a:xfrm flipV="1">
            <a:off x="12417551" y="7990758"/>
            <a:ext cx="152888" cy="83394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nector 343"/>
          <p:cNvCxnSpPr/>
          <p:nvPr/>
        </p:nvCxnSpPr>
        <p:spPr>
          <a:xfrm>
            <a:off x="12264664" y="7990758"/>
            <a:ext cx="152887" cy="83394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Connector 344"/>
          <p:cNvCxnSpPr/>
          <p:nvPr/>
        </p:nvCxnSpPr>
        <p:spPr>
          <a:xfrm>
            <a:off x="12417551" y="8074152"/>
            <a:ext cx="0" cy="163311"/>
          </a:xfrm>
          <a:prstGeom prst="line">
            <a:avLst/>
          </a:prstGeom>
          <a:ln w="16510">
            <a:solidFill>
              <a:srgbClr val="63E6B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Plugins"/>
          <p:cNvSpPr txBox="1"/>
          <p:nvPr/>
        </p:nvSpPr>
        <p:spPr>
          <a:xfrm>
            <a:off x="11759183" y="8357616"/>
            <a:ext cx="1344168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8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Plugins</a:t>
            </a:r>
          </a:p>
        </p:txBody>
      </p:sp>
      <p:sp>
        <p:nvSpPr>
          <p:cNvPr id="347" name="Integrations"/>
          <p:cNvSpPr txBox="1"/>
          <p:nvPr/>
        </p:nvSpPr>
        <p:spPr>
          <a:xfrm>
            <a:off x="11759183" y="8695944"/>
            <a:ext cx="1344168" cy="20116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91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Integrations</a:t>
            </a:r>
          </a:p>
        </p:txBody>
      </p:sp>
      <p:cxnSp>
        <p:nvCxnSpPr>
          <p:cNvPr id="348" name="Connector 347"/>
          <p:cNvCxnSpPr/>
          <p:nvPr/>
        </p:nvCxnSpPr>
        <p:spPr>
          <a:xfrm>
            <a:off x="1920240" y="6693408"/>
            <a:ext cx="0" cy="484632"/>
          </a:xfrm>
          <a:prstGeom prst="line">
            <a:avLst/>
          </a:prstGeom>
          <a:ln w="20320">
            <a:solidFill>
              <a:srgbClr val="63E6B5"/>
            </a:solidFill>
            <a:tailEnd type="triangle"/>
            <a:head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9" name="Connector 348"/>
          <p:cNvCxnSpPr/>
          <p:nvPr/>
        </p:nvCxnSpPr>
        <p:spPr>
          <a:xfrm>
            <a:off x="4937760" y="6281928"/>
            <a:ext cx="0" cy="621792"/>
          </a:xfrm>
          <a:prstGeom prst="line">
            <a:avLst/>
          </a:prstGeom>
          <a:ln w="20320">
            <a:solidFill>
              <a:srgbClr val="63E6B5"/>
            </a:solidFill>
            <a:head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Connector 349"/>
          <p:cNvCxnSpPr/>
          <p:nvPr/>
        </p:nvCxnSpPr>
        <p:spPr>
          <a:xfrm>
            <a:off x="4937760" y="6903720"/>
            <a:ext cx="0" cy="274320"/>
          </a:xfrm>
          <a:prstGeom prst="line">
            <a:avLst/>
          </a:prstGeom>
          <a:ln w="20320">
            <a:solidFill>
              <a:srgbClr val="63E6B5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Connector 350"/>
          <p:cNvCxnSpPr/>
          <p:nvPr/>
        </p:nvCxnSpPr>
        <p:spPr>
          <a:xfrm>
            <a:off x="1920240" y="6903720"/>
            <a:ext cx="11731752" cy="0"/>
          </a:xfrm>
          <a:prstGeom prst="line">
            <a:avLst/>
          </a:prstGeom>
          <a:ln w="13970">
            <a:solidFill>
              <a:srgbClr val="63E6B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2" name="Rounded Rectangle 351"/>
          <p:cNvSpPr/>
          <p:nvPr/>
        </p:nvSpPr>
        <p:spPr>
          <a:xfrm>
            <a:off x="13944600" y="6574536"/>
            <a:ext cx="4434840" cy="2569464"/>
          </a:xfrm>
          <a:prstGeom prst="roundRect">
            <a:avLst>
              <a:gd name="adj" fmla="val 5000"/>
            </a:avLst>
          </a:prstGeom>
          <a:solidFill>
            <a:srgbClr val="252117"/>
          </a:solidFill>
          <a:ln w="19050">
            <a:solidFill>
              <a:srgbClr val="F3BD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3" name="Extension Manager &amp; Versioning"/>
          <p:cNvSpPr txBox="1"/>
          <p:nvPr/>
        </p:nvSpPr>
        <p:spPr>
          <a:xfrm>
            <a:off x="14109192" y="6720840"/>
            <a:ext cx="4105655" cy="34747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650" b="1">
                <a:solidFill>
                  <a:srgbClr val="F3BD71"/>
                </a:solidFill>
                <a:latin typeface="DejaVu Sans"/>
                <a:ea typeface="DejaVu Sans"/>
              </a:defRPr>
            </a:pPr>
            <a:r>
              <a:t>Extension Manager &amp; Versioning</a:t>
            </a:r>
          </a:p>
        </p:txBody>
      </p:sp>
      <p:sp>
        <p:nvSpPr>
          <p:cNvPr id="354" name="Can 353"/>
          <p:cNvSpPr/>
          <p:nvPr/>
        </p:nvSpPr>
        <p:spPr>
          <a:xfrm>
            <a:off x="14198803" y="7433157"/>
            <a:ext cx="424281" cy="477316"/>
          </a:xfrm>
          <a:prstGeom prst="can">
            <a:avLst/>
          </a:prstGeom>
          <a:noFill/>
          <a:ln w="15240">
            <a:solidFill>
              <a:srgbClr val="F3BD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5" name="Rounded Rectangle 354"/>
          <p:cNvSpPr/>
          <p:nvPr/>
        </p:nvSpPr>
        <p:spPr>
          <a:xfrm>
            <a:off x="14831567" y="7242048"/>
            <a:ext cx="1892807" cy="393192"/>
          </a:xfrm>
          <a:prstGeom prst="roundRect">
            <a:avLst>
              <a:gd name="adj" fmla="val 13000"/>
            </a:avLst>
          </a:prstGeom>
          <a:solidFill>
            <a:srgbClr val="0D1B18"/>
          </a:solidFill>
          <a:ln w="10160">
            <a:solidFill>
              <a:srgbClr val="F3BD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6" name="Oval 355"/>
          <p:cNvSpPr/>
          <p:nvPr/>
        </p:nvSpPr>
        <p:spPr>
          <a:xfrm>
            <a:off x="14979335" y="7339157"/>
            <a:ext cx="58521" cy="58521"/>
          </a:xfrm>
          <a:prstGeom prst="ellipse">
            <a:avLst/>
          </a:prstGeom>
          <a:noFill/>
          <a:ln w="15240">
            <a:solidFill>
              <a:srgbClr val="F3BD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7" name="Oval 356"/>
          <p:cNvSpPr/>
          <p:nvPr/>
        </p:nvSpPr>
        <p:spPr>
          <a:xfrm>
            <a:off x="15151973" y="7339157"/>
            <a:ext cx="58521" cy="58521"/>
          </a:xfrm>
          <a:prstGeom prst="ellipse">
            <a:avLst/>
          </a:prstGeom>
          <a:noFill/>
          <a:ln w="15240">
            <a:solidFill>
              <a:srgbClr val="F3BD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8" name="Oval 357"/>
          <p:cNvSpPr/>
          <p:nvPr/>
        </p:nvSpPr>
        <p:spPr>
          <a:xfrm>
            <a:off x="15067117" y="7505943"/>
            <a:ext cx="58521" cy="58521"/>
          </a:xfrm>
          <a:prstGeom prst="ellipse">
            <a:avLst/>
          </a:prstGeom>
          <a:noFill/>
          <a:ln w="15240">
            <a:solidFill>
              <a:srgbClr val="F3BD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59" name="Connector 358"/>
          <p:cNvCxnSpPr/>
          <p:nvPr/>
        </p:nvCxnSpPr>
        <p:spPr>
          <a:xfrm>
            <a:off x="15037856" y="7368418"/>
            <a:ext cx="114117" cy="0"/>
          </a:xfrm>
          <a:prstGeom prst="line">
            <a:avLst/>
          </a:prstGeom>
          <a:ln w="16510">
            <a:solidFill>
              <a:srgbClr val="F3BD7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Connector 359"/>
          <p:cNvCxnSpPr/>
          <p:nvPr/>
        </p:nvCxnSpPr>
        <p:spPr>
          <a:xfrm>
            <a:off x="15014447" y="7397678"/>
            <a:ext cx="73153" cy="108265"/>
          </a:xfrm>
          <a:prstGeom prst="line">
            <a:avLst/>
          </a:prstGeom>
          <a:ln w="16510">
            <a:solidFill>
              <a:srgbClr val="F3BD7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Connector 360"/>
          <p:cNvCxnSpPr/>
          <p:nvPr/>
        </p:nvCxnSpPr>
        <p:spPr>
          <a:xfrm flipH="1">
            <a:off x="15111008" y="7397678"/>
            <a:ext cx="61448" cy="108265"/>
          </a:xfrm>
          <a:prstGeom prst="line">
            <a:avLst/>
          </a:prstGeom>
          <a:ln w="16510">
            <a:solidFill>
              <a:srgbClr val="F3BD7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2" name="Active versions"/>
          <p:cNvSpPr txBox="1"/>
          <p:nvPr/>
        </p:nvSpPr>
        <p:spPr>
          <a:xfrm>
            <a:off x="15334488" y="7351775"/>
            <a:ext cx="1298448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01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Active versions</a:t>
            </a:r>
          </a:p>
        </p:txBody>
      </p:sp>
      <p:sp>
        <p:nvSpPr>
          <p:cNvPr id="363" name="Rounded Rectangle 362"/>
          <p:cNvSpPr/>
          <p:nvPr/>
        </p:nvSpPr>
        <p:spPr>
          <a:xfrm>
            <a:off x="14831567" y="7772400"/>
            <a:ext cx="1892807" cy="393192"/>
          </a:xfrm>
          <a:prstGeom prst="roundRect">
            <a:avLst>
              <a:gd name="adj" fmla="val 13000"/>
            </a:avLst>
          </a:prstGeom>
          <a:solidFill>
            <a:srgbClr val="0D1B18"/>
          </a:solidFill>
          <a:ln w="10160">
            <a:solidFill>
              <a:srgbClr val="F3BD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4" name="Can 363"/>
          <p:cNvSpPr/>
          <p:nvPr/>
        </p:nvSpPr>
        <p:spPr>
          <a:xfrm>
            <a:off x="14970556" y="7837322"/>
            <a:ext cx="234086" cy="263347"/>
          </a:xfrm>
          <a:prstGeom prst="can">
            <a:avLst/>
          </a:prstGeom>
          <a:noFill/>
          <a:ln w="15240">
            <a:solidFill>
              <a:srgbClr val="F3BD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5" name="Version archive"/>
          <p:cNvSpPr txBox="1"/>
          <p:nvPr/>
        </p:nvSpPr>
        <p:spPr>
          <a:xfrm>
            <a:off x="15334488" y="7882127"/>
            <a:ext cx="1298448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01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Version archive</a:t>
            </a:r>
          </a:p>
        </p:txBody>
      </p:sp>
      <p:sp>
        <p:nvSpPr>
          <p:cNvPr id="366" name="Rounded Rectangle 365"/>
          <p:cNvSpPr/>
          <p:nvPr/>
        </p:nvSpPr>
        <p:spPr>
          <a:xfrm>
            <a:off x="14831567" y="8302752"/>
            <a:ext cx="1892807" cy="393192"/>
          </a:xfrm>
          <a:prstGeom prst="roundRect">
            <a:avLst>
              <a:gd name="adj" fmla="val 13000"/>
            </a:avLst>
          </a:prstGeom>
          <a:solidFill>
            <a:srgbClr val="0D1B18"/>
          </a:solidFill>
          <a:ln w="10160">
            <a:solidFill>
              <a:srgbClr val="F3BD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7" name="Rounded Rectangle 366"/>
          <p:cNvSpPr/>
          <p:nvPr/>
        </p:nvSpPr>
        <p:spPr>
          <a:xfrm>
            <a:off x="14991039" y="8361822"/>
            <a:ext cx="198973" cy="272125"/>
          </a:xfrm>
          <a:prstGeom prst="roundRect">
            <a:avLst>
              <a:gd name="adj" fmla="val 3000"/>
            </a:avLst>
          </a:prstGeom>
          <a:noFill/>
          <a:ln w="15240">
            <a:solidFill>
              <a:srgbClr val="F3BD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8" name="Connector 367"/>
          <p:cNvCxnSpPr/>
          <p:nvPr/>
        </p:nvCxnSpPr>
        <p:spPr>
          <a:xfrm>
            <a:off x="15029078" y="8434974"/>
            <a:ext cx="117043" cy="0"/>
          </a:xfrm>
          <a:prstGeom prst="line">
            <a:avLst/>
          </a:prstGeom>
          <a:ln w="16510">
            <a:solidFill>
              <a:srgbClr val="F3BD7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Connector 368"/>
          <p:cNvCxnSpPr/>
          <p:nvPr/>
        </p:nvCxnSpPr>
        <p:spPr>
          <a:xfrm>
            <a:off x="15029078" y="8493495"/>
            <a:ext cx="117043" cy="0"/>
          </a:xfrm>
          <a:prstGeom prst="line">
            <a:avLst/>
          </a:prstGeom>
          <a:ln w="16510">
            <a:solidFill>
              <a:srgbClr val="F3BD7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Connector 369"/>
          <p:cNvCxnSpPr/>
          <p:nvPr/>
        </p:nvCxnSpPr>
        <p:spPr>
          <a:xfrm>
            <a:off x="15029078" y="8552017"/>
            <a:ext cx="90708" cy="0"/>
          </a:xfrm>
          <a:prstGeom prst="line">
            <a:avLst/>
          </a:prstGeom>
          <a:ln w="16510">
            <a:solidFill>
              <a:srgbClr val="F3BD7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1" name="manifest.json"/>
          <p:cNvSpPr txBox="1"/>
          <p:nvPr/>
        </p:nvSpPr>
        <p:spPr>
          <a:xfrm>
            <a:off x="15334488" y="8412480"/>
            <a:ext cx="1298448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01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manifest.json</a:t>
            </a:r>
          </a:p>
        </p:txBody>
      </p:sp>
      <p:sp>
        <p:nvSpPr>
          <p:cNvPr id="372" name="Rounded Rectangle 371"/>
          <p:cNvSpPr/>
          <p:nvPr/>
        </p:nvSpPr>
        <p:spPr>
          <a:xfrm>
            <a:off x="16870680" y="7242048"/>
            <a:ext cx="1307592" cy="566928"/>
          </a:xfrm>
          <a:prstGeom prst="roundRect">
            <a:avLst>
              <a:gd name="adj" fmla="val 13000"/>
            </a:avLst>
          </a:prstGeom>
          <a:solidFill>
            <a:srgbClr val="0D1B18"/>
          </a:solidFill>
          <a:ln w="10160">
            <a:solidFill>
              <a:srgbClr val="F3BD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3" name="Admission / / load"/>
          <p:cNvSpPr txBox="1"/>
          <p:nvPr/>
        </p:nvSpPr>
        <p:spPr>
          <a:xfrm>
            <a:off x="16925544" y="7351775"/>
            <a:ext cx="1197864" cy="42976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1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Admission /</a:t>
            </a:r>
          </a:p>
          <a:p>
            <a:pPr algn="ctr">
              <a:lnSpc>
                <a:spcPct val="106000"/>
              </a:lnSpc>
              <a:spcAft>
                <a:spcPts val="200"/>
              </a:spcAft>
              <a:defRPr sz="101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load</a:t>
            </a:r>
          </a:p>
        </p:txBody>
      </p:sp>
      <p:sp>
        <p:nvSpPr>
          <p:cNvPr id="374" name="Rounded Rectangle 373"/>
          <p:cNvSpPr/>
          <p:nvPr/>
        </p:nvSpPr>
        <p:spPr>
          <a:xfrm>
            <a:off x="16870680" y="8010144"/>
            <a:ext cx="1307592" cy="566928"/>
          </a:xfrm>
          <a:prstGeom prst="roundRect">
            <a:avLst>
              <a:gd name="adj" fmla="val 13000"/>
            </a:avLst>
          </a:prstGeom>
          <a:solidFill>
            <a:srgbClr val="0D1B18"/>
          </a:solidFill>
          <a:ln w="10160">
            <a:solidFill>
              <a:srgbClr val="F3BD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5" name="Rollback / / unload"/>
          <p:cNvSpPr txBox="1"/>
          <p:nvPr/>
        </p:nvSpPr>
        <p:spPr>
          <a:xfrm>
            <a:off x="16925544" y="8119871"/>
            <a:ext cx="1197864" cy="42976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1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Rollback /</a:t>
            </a:r>
          </a:p>
          <a:p>
            <a:pPr algn="ctr">
              <a:lnSpc>
                <a:spcPct val="106000"/>
              </a:lnSpc>
              <a:spcAft>
                <a:spcPts val="200"/>
              </a:spcAft>
              <a:defRPr sz="101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unload</a:t>
            </a:r>
          </a:p>
        </p:txBody>
      </p:sp>
      <p:sp>
        <p:nvSpPr>
          <p:cNvPr id="376" name="extension/ · outside the framework core"/>
          <p:cNvSpPr txBox="1"/>
          <p:nvPr/>
        </p:nvSpPr>
        <p:spPr>
          <a:xfrm>
            <a:off x="14191488" y="8869680"/>
            <a:ext cx="3931920" cy="1828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90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extension/ · outside the framework core</a:t>
            </a:r>
          </a:p>
        </p:txBody>
      </p:sp>
      <p:cxnSp>
        <p:nvCxnSpPr>
          <p:cNvPr id="377" name="Connector 376"/>
          <p:cNvCxnSpPr/>
          <p:nvPr/>
        </p:nvCxnSpPr>
        <p:spPr>
          <a:xfrm>
            <a:off x="16212312" y="6071616"/>
            <a:ext cx="0" cy="502920"/>
          </a:xfrm>
          <a:prstGeom prst="line">
            <a:avLst/>
          </a:prstGeom>
          <a:ln w="20320">
            <a:solidFill>
              <a:srgbClr val="F3BD7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Connector 377"/>
          <p:cNvCxnSpPr/>
          <p:nvPr/>
        </p:nvCxnSpPr>
        <p:spPr>
          <a:xfrm>
            <a:off x="21278088" y="4453128"/>
            <a:ext cx="118872" cy="0"/>
          </a:xfrm>
          <a:prstGeom prst="line">
            <a:avLst/>
          </a:prstGeom>
          <a:ln w="20320">
            <a:solidFill>
              <a:srgbClr val="F3BD7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9" name="Connector 378"/>
          <p:cNvCxnSpPr/>
          <p:nvPr/>
        </p:nvCxnSpPr>
        <p:spPr>
          <a:xfrm>
            <a:off x="21396960" y="4453128"/>
            <a:ext cx="0" cy="1819656"/>
          </a:xfrm>
          <a:prstGeom prst="line">
            <a:avLst/>
          </a:prstGeom>
          <a:ln w="20320">
            <a:solidFill>
              <a:srgbClr val="F3BD7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0" name="Connector 379"/>
          <p:cNvCxnSpPr/>
          <p:nvPr/>
        </p:nvCxnSpPr>
        <p:spPr>
          <a:xfrm flipH="1">
            <a:off x="17583912" y="6272784"/>
            <a:ext cx="3813048" cy="0"/>
          </a:xfrm>
          <a:prstGeom prst="line">
            <a:avLst/>
          </a:prstGeom>
          <a:ln w="20320">
            <a:solidFill>
              <a:srgbClr val="F3BD7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1" name="Connector 380"/>
          <p:cNvCxnSpPr/>
          <p:nvPr/>
        </p:nvCxnSpPr>
        <p:spPr>
          <a:xfrm>
            <a:off x="17583912" y="6272784"/>
            <a:ext cx="0" cy="301752"/>
          </a:xfrm>
          <a:prstGeom prst="line">
            <a:avLst/>
          </a:prstGeom>
          <a:ln w="20320">
            <a:solidFill>
              <a:srgbClr val="F3BD7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2" name="Connector 381"/>
          <p:cNvCxnSpPr/>
          <p:nvPr/>
        </p:nvCxnSpPr>
        <p:spPr>
          <a:xfrm flipH="1">
            <a:off x="13651992" y="7845552"/>
            <a:ext cx="292608" cy="0"/>
          </a:xfrm>
          <a:prstGeom prst="line">
            <a:avLst/>
          </a:prstGeom>
          <a:ln w="16510">
            <a:solidFill>
              <a:srgbClr val="63E6B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3" name="Connector 382"/>
          <p:cNvCxnSpPr/>
          <p:nvPr/>
        </p:nvCxnSpPr>
        <p:spPr>
          <a:xfrm flipV="1">
            <a:off x="13651992" y="6903720"/>
            <a:ext cx="0" cy="941832"/>
          </a:xfrm>
          <a:prstGeom prst="line">
            <a:avLst/>
          </a:prstGeom>
          <a:ln w="16510">
            <a:solidFill>
              <a:srgbClr val="63E6B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4" name="Connector 383"/>
          <p:cNvCxnSpPr/>
          <p:nvPr/>
        </p:nvCxnSpPr>
        <p:spPr>
          <a:xfrm flipH="1">
            <a:off x="13350240" y="7845552"/>
            <a:ext cx="301752" cy="0"/>
          </a:xfrm>
          <a:prstGeom prst="line">
            <a:avLst/>
          </a:prstGeom>
          <a:ln w="20320">
            <a:solidFill>
              <a:srgbClr val="63E6B5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5" name="Rounded Rectangle 384"/>
          <p:cNvSpPr/>
          <p:nvPr/>
        </p:nvSpPr>
        <p:spPr>
          <a:xfrm>
            <a:off x="18973800" y="6574536"/>
            <a:ext cx="2560320" cy="3547872"/>
          </a:xfrm>
          <a:prstGeom prst="roundRect">
            <a:avLst>
              <a:gd name="adj" fmla="val 5000"/>
            </a:avLst>
          </a:prstGeom>
          <a:solidFill>
            <a:srgbClr val="0C1D26"/>
          </a:solidFill>
          <a:ln w="1905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6" name="External world"/>
          <p:cNvSpPr txBox="1"/>
          <p:nvPr/>
        </p:nvSpPr>
        <p:spPr>
          <a:xfrm>
            <a:off x="19138392" y="6720840"/>
            <a:ext cx="2231136" cy="34747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700" b="1">
                <a:solidFill>
                  <a:srgbClr val="82B8D9"/>
                </a:solidFill>
                <a:latin typeface="DejaVu Sans"/>
                <a:ea typeface="DejaVu Sans"/>
              </a:defRPr>
            </a:pPr>
            <a:r>
              <a:t>External world</a:t>
            </a:r>
          </a:p>
        </p:txBody>
      </p:sp>
      <p:sp>
        <p:nvSpPr>
          <p:cNvPr id="387" name="Rounded Rectangle 386"/>
          <p:cNvSpPr/>
          <p:nvPr/>
        </p:nvSpPr>
        <p:spPr>
          <a:xfrm>
            <a:off x="19147536" y="7178040"/>
            <a:ext cx="2203704" cy="347472"/>
          </a:xfrm>
          <a:prstGeom prst="roundRect">
            <a:avLst>
              <a:gd name="adj" fmla="val 13000"/>
            </a:avLst>
          </a:prstGeom>
          <a:solidFill>
            <a:srgbClr val="0D1B18"/>
          </a:solidFill>
          <a:ln w="1016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8" name="Oval 387"/>
          <p:cNvSpPr/>
          <p:nvPr/>
        </p:nvSpPr>
        <p:spPr>
          <a:xfrm>
            <a:off x="19271894" y="7220102"/>
            <a:ext cx="263347" cy="263347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9" name="Oval 388"/>
          <p:cNvSpPr/>
          <p:nvPr/>
        </p:nvSpPr>
        <p:spPr>
          <a:xfrm>
            <a:off x="19345046" y="7220102"/>
            <a:ext cx="117043" cy="263347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90" name="Connector 389"/>
          <p:cNvCxnSpPr/>
          <p:nvPr/>
        </p:nvCxnSpPr>
        <p:spPr>
          <a:xfrm>
            <a:off x="19274820" y="7351775"/>
            <a:ext cx="257495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Connector 390"/>
          <p:cNvCxnSpPr/>
          <p:nvPr/>
        </p:nvCxnSpPr>
        <p:spPr>
          <a:xfrm>
            <a:off x="19304081" y="7284476"/>
            <a:ext cx="198973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Connector 391"/>
          <p:cNvCxnSpPr/>
          <p:nvPr/>
        </p:nvCxnSpPr>
        <p:spPr>
          <a:xfrm>
            <a:off x="19304081" y="7419075"/>
            <a:ext cx="198973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3" name="Web / websites"/>
          <p:cNvSpPr txBox="1"/>
          <p:nvPr/>
        </p:nvSpPr>
        <p:spPr>
          <a:xfrm>
            <a:off x="19650456" y="7287768"/>
            <a:ext cx="1609344" cy="21031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04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Web / websites</a:t>
            </a:r>
          </a:p>
        </p:txBody>
      </p:sp>
      <p:sp>
        <p:nvSpPr>
          <p:cNvPr id="394" name="Rounded Rectangle 393"/>
          <p:cNvSpPr/>
          <p:nvPr/>
        </p:nvSpPr>
        <p:spPr>
          <a:xfrm>
            <a:off x="19147536" y="7616952"/>
            <a:ext cx="2203704" cy="347472"/>
          </a:xfrm>
          <a:prstGeom prst="roundRect">
            <a:avLst>
              <a:gd name="adj" fmla="val 13000"/>
            </a:avLst>
          </a:prstGeom>
          <a:solidFill>
            <a:srgbClr val="0D1B18"/>
          </a:solidFill>
          <a:ln w="1016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5" name="Oval 394"/>
          <p:cNvSpPr/>
          <p:nvPr/>
        </p:nvSpPr>
        <p:spPr>
          <a:xfrm>
            <a:off x="19295303" y="7691201"/>
            <a:ext cx="58521" cy="58521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6" name="Oval 395"/>
          <p:cNvSpPr/>
          <p:nvPr/>
        </p:nvSpPr>
        <p:spPr>
          <a:xfrm>
            <a:off x="19467941" y="7691201"/>
            <a:ext cx="58521" cy="58521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7" name="Oval 396"/>
          <p:cNvSpPr/>
          <p:nvPr/>
        </p:nvSpPr>
        <p:spPr>
          <a:xfrm>
            <a:off x="19383085" y="7857987"/>
            <a:ext cx="58521" cy="58521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98" name="Connector 397"/>
          <p:cNvCxnSpPr/>
          <p:nvPr/>
        </p:nvCxnSpPr>
        <p:spPr>
          <a:xfrm>
            <a:off x="19353824" y="7720462"/>
            <a:ext cx="114117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9" name="Connector 398"/>
          <p:cNvCxnSpPr/>
          <p:nvPr/>
        </p:nvCxnSpPr>
        <p:spPr>
          <a:xfrm>
            <a:off x="19330416" y="7749722"/>
            <a:ext cx="73152" cy="108265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0" name="Connector 399"/>
          <p:cNvCxnSpPr/>
          <p:nvPr/>
        </p:nvCxnSpPr>
        <p:spPr>
          <a:xfrm flipH="1">
            <a:off x="19426976" y="7749722"/>
            <a:ext cx="61448" cy="108265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1" name="APIs / services"/>
          <p:cNvSpPr txBox="1"/>
          <p:nvPr/>
        </p:nvSpPr>
        <p:spPr>
          <a:xfrm>
            <a:off x="19650456" y="7726679"/>
            <a:ext cx="1609344" cy="21031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04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APIs / services</a:t>
            </a:r>
          </a:p>
        </p:txBody>
      </p:sp>
      <p:sp>
        <p:nvSpPr>
          <p:cNvPr id="402" name="Rounded Rectangle 401"/>
          <p:cNvSpPr/>
          <p:nvPr/>
        </p:nvSpPr>
        <p:spPr>
          <a:xfrm>
            <a:off x="19147536" y="8055863"/>
            <a:ext cx="2203704" cy="347472"/>
          </a:xfrm>
          <a:prstGeom prst="roundRect">
            <a:avLst>
              <a:gd name="adj" fmla="val 13000"/>
            </a:avLst>
          </a:prstGeom>
          <a:solidFill>
            <a:srgbClr val="0D1B18"/>
          </a:solidFill>
          <a:ln w="1016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3" name="Can 402"/>
          <p:cNvSpPr/>
          <p:nvPr/>
        </p:nvSpPr>
        <p:spPr>
          <a:xfrm>
            <a:off x="19286524" y="8097926"/>
            <a:ext cx="234086" cy="263347"/>
          </a:xfrm>
          <a:prstGeom prst="can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4" name="Data / databases"/>
          <p:cNvSpPr txBox="1"/>
          <p:nvPr/>
        </p:nvSpPr>
        <p:spPr>
          <a:xfrm>
            <a:off x="19650456" y="8165591"/>
            <a:ext cx="1609344" cy="21031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04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Data / databases</a:t>
            </a:r>
          </a:p>
        </p:txBody>
      </p:sp>
      <p:sp>
        <p:nvSpPr>
          <p:cNvPr id="405" name="Rounded Rectangle 404"/>
          <p:cNvSpPr/>
          <p:nvPr/>
        </p:nvSpPr>
        <p:spPr>
          <a:xfrm>
            <a:off x="19147536" y="8494776"/>
            <a:ext cx="2203704" cy="347472"/>
          </a:xfrm>
          <a:prstGeom prst="roundRect">
            <a:avLst>
              <a:gd name="adj" fmla="val 13000"/>
            </a:avLst>
          </a:prstGeom>
          <a:solidFill>
            <a:srgbClr val="0D1B18"/>
          </a:solidFill>
          <a:ln w="1016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06" name="Connector 405"/>
          <p:cNvCxnSpPr/>
          <p:nvPr/>
        </p:nvCxnSpPr>
        <p:spPr>
          <a:xfrm>
            <a:off x="19403568" y="8530986"/>
            <a:ext cx="128747" cy="6730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7" name="Connector 406"/>
          <p:cNvCxnSpPr/>
          <p:nvPr/>
        </p:nvCxnSpPr>
        <p:spPr>
          <a:xfrm>
            <a:off x="19532315" y="8598286"/>
            <a:ext cx="0" cy="137525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8" name="Connector 407"/>
          <p:cNvCxnSpPr/>
          <p:nvPr/>
        </p:nvCxnSpPr>
        <p:spPr>
          <a:xfrm flipH="1">
            <a:off x="19403568" y="8735811"/>
            <a:ext cx="128747" cy="70226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" name="Connector 408"/>
          <p:cNvCxnSpPr/>
          <p:nvPr/>
        </p:nvCxnSpPr>
        <p:spPr>
          <a:xfrm flipH="1" flipV="1">
            <a:off x="19274820" y="8735811"/>
            <a:ext cx="128748" cy="70226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" name="Connector 409"/>
          <p:cNvCxnSpPr/>
          <p:nvPr/>
        </p:nvCxnSpPr>
        <p:spPr>
          <a:xfrm flipV="1">
            <a:off x="19274820" y="8598286"/>
            <a:ext cx="0" cy="137525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" name="Connector 410"/>
          <p:cNvCxnSpPr/>
          <p:nvPr/>
        </p:nvCxnSpPr>
        <p:spPr>
          <a:xfrm flipV="1">
            <a:off x="19274820" y="8530986"/>
            <a:ext cx="128748" cy="6730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" name="Connector 411"/>
          <p:cNvCxnSpPr/>
          <p:nvPr/>
        </p:nvCxnSpPr>
        <p:spPr>
          <a:xfrm>
            <a:off x="19403568" y="8530986"/>
            <a:ext cx="0" cy="137525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3" name="Connector 412"/>
          <p:cNvCxnSpPr/>
          <p:nvPr/>
        </p:nvCxnSpPr>
        <p:spPr>
          <a:xfrm flipV="1">
            <a:off x="19403568" y="8598286"/>
            <a:ext cx="128747" cy="70225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4" name="Connector 413"/>
          <p:cNvCxnSpPr/>
          <p:nvPr/>
        </p:nvCxnSpPr>
        <p:spPr>
          <a:xfrm>
            <a:off x="19274820" y="8598286"/>
            <a:ext cx="128748" cy="70225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5" name="Connector 414"/>
          <p:cNvCxnSpPr/>
          <p:nvPr/>
        </p:nvCxnSpPr>
        <p:spPr>
          <a:xfrm>
            <a:off x="19403568" y="8668511"/>
            <a:ext cx="0" cy="137526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6" name="MCP servers"/>
          <p:cNvSpPr txBox="1"/>
          <p:nvPr/>
        </p:nvSpPr>
        <p:spPr>
          <a:xfrm>
            <a:off x="19650456" y="8604503"/>
            <a:ext cx="1609344" cy="21031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04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MCP servers</a:t>
            </a:r>
          </a:p>
        </p:txBody>
      </p:sp>
      <p:sp>
        <p:nvSpPr>
          <p:cNvPr id="417" name="Rounded Rectangle 416"/>
          <p:cNvSpPr/>
          <p:nvPr/>
        </p:nvSpPr>
        <p:spPr>
          <a:xfrm>
            <a:off x="19147536" y="8933688"/>
            <a:ext cx="2203704" cy="347472"/>
          </a:xfrm>
          <a:prstGeom prst="roundRect">
            <a:avLst>
              <a:gd name="adj" fmla="val 13000"/>
            </a:avLst>
          </a:prstGeom>
          <a:solidFill>
            <a:srgbClr val="0D1B18"/>
          </a:solidFill>
          <a:ln w="1016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8" name="Rounded Rectangle 417"/>
          <p:cNvSpPr/>
          <p:nvPr/>
        </p:nvSpPr>
        <p:spPr>
          <a:xfrm>
            <a:off x="19274820" y="8981602"/>
            <a:ext cx="257495" cy="181416"/>
          </a:xfrm>
          <a:prstGeom prst="roundRect">
            <a:avLst>
              <a:gd name="adj" fmla="val 3000"/>
            </a:avLst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19" name="Connector 418"/>
          <p:cNvCxnSpPr/>
          <p:nvPr/>
        </p:nvCxnSpPr>
        <p:spPr>
          <a:xfrm>
            <a:off x="19403568" y="9163019"/>
            <a:ext cx="0" cy="76078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Connector 419"/>
          <p:cNvCxnSpPr/>
          <p:nvPr/>
        </p:nvCxnSpPr>
        <p:spPr>
          <a:xfrm>
            <a:off x="19339194" y="9239097"/>
            <a:ext cx="128747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1" name="Connector 420"/>
          <p:cNvCxnSpPr/>
          <p:nvPr/>
        </p:nvCxnSpPr>
        <p:spPr>
          <a:xfrm>
            <a:off x="19301155" y="9086941"/>
            <a:ext cx="49743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Connector 421"/>
          <p:cNvCxnSpPr/>
          <p:nvPr/>
        </p:nvCxnSpPr>
        <p:spPr>
          <a:xfrm flipV="1">
            <a:off x="19350898" y="9028419"/>
            <a:ext cx="23409" cy="58522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3" name="Connector 422"/>
          <p:cNvCxnSpPr/>
          <p:nvPr/>
        </p:nvCxnSpPr>
        <p:spPr>
          <a:xfrm>
            <a:off x="19374307" y="9028419"/>
            <a:ext cx="46817" cy="93635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4" name="Connector 423"/>
          <p:cNvCxnSpPr/>
          <p:nvPr/>
        </p:nvCxnSpPr>
        <p:spPr>
          <a:xfrm flipV="1">
            <a:off x="19421124" y="9069384"/>
            <a:ext cx="26335" cy="5267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5" name="Connector 424"/>
          <p:cNvCxnSpPr/>
          <p:nvPr/>
        </p:nvCxnSpPr>
        <p:spPr>
          <a:xfrm>
            <a:off x="19447459" y="9069384"/>
            <a:ext cx="58521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6" name="Browser / Godot"/>
          <p:cNvSpPr txBox="1"/>
          <p:nvPr/>
        </p:nvSpPr>
        <p:spPr>
          <a:xfrm>
            <a:off x="19650456" y="9043415"/>
            <a:ext cx="1609344" cy="21031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04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Browser / Godot</a:t>
            </a:r>
          </a:p>
        </p:txBody>
      </p:sp>
      <p:sp>
        <p:nvSpPr>
          <p:cNvPr id="427" name="Rounded Rectangle 426"/>
          <p:cNvSpPr/>
          <p:nvPr/>
        </p:nvSpPr>
        <p:spPr>
          <a:xfrm>
            <a:off x="19147536" y="9372600"/>
            <a:ext cx="2203704" cy="347472"/>
          </a:xfrm>
          <a:prstGeom prst="roundRect">
            <a:avLst>
              <a:gd name="adj" fmla="val 13000"/>
            </a:avLst>
          </a:prstGeom>
          <a:solidFill>
            <a:srgbClr val="0D1B18"/>
          </a:solidFill>
          <a:ln w="1016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8" name="Oval 427"/>
          <p:cNvSpPr/>
          <p:nvPr/>
        </p:nvSpPr>
        <p:spPr>
          <a:xfrm>
            <a:off x="19271894" y="9414662"/>
            <a:ext cx="263347" cy="263347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9" name="Oval 428"/>
          <p:cNvSpPr/>
          <p:nvPr/>
        </p:nvSpPr>
        <p:spPr>
          <a:xfrm>
            <a:off x="19345046" y="9414662"/>
            <a:ext cx="117043" cy="263347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30" name="Connector 429"/>
          <p:cNvCxnSpPr/>
          <p:nvPr/>
        </p:nvCxnSpPr>
        <p:spPr>
          <a:xfrm>
            <a:off x="19274820" y="9546336"/>
            <a:ext cx="257495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1" name="Connector 430"/>
          <p:cNvCxnSpPr/>
          <p:nvPr/>
        </p:nvCxnSpPr>
        <p:spPr>
          <a:xfrm>
            <a:off x="19304081" y="9479036"/>
            <a:ext cx="198973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2" name="Connector 431"/>
          <p:cNvCxnSpPr/>
          <p:nvPr/>
        </p:nvCxnSpPr>
        <p:spPr>
          <a:xfrm>
            <a:off x="19304081" y="9613635"/>
            <a:ext cx="198973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3" name="Published products"/>
          <p:cNvSpPr txBox="1"/>
          <p:nvPr/>
        </p:nvSpPr>
        <p:spPr>
          <a:xfrm>
            <a:off x="19650456" y="9482328"/>
            <a:ext cx="1609344" cy="21031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040" b="0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Published products</a:t>
            </a:r>
          </a:p>
        </p:txBody>
      </p:sp>
      <p:cxnSp>
        <p:nvCxnSpPr>
          <p:cNvPr id="434" name="Connector 433"/>
          <p:cNvCxnSpPr/>
          <p:nvPr/>
        </p:nvCxnSpPr>
        <p:spPr>
          <a:xfrm>
            <a:off x="13350240" y="9052560"/>
            <a:ext cx="301752" cy="0"/>
          </a:xfrm>
          <a:prstGeom prst="line">
            <a:avLst/>
          </a:prstGeom>
          <a:ln w="2032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5" name="Connector 434"/>
          <p:cNvCxnSpPr/>
          <p:nvPr/>
        </p:nvCxnSpPr>
        <p:spPr>
          <a:xfrm>
            <a:off x="13651992" y="9052560"/>
            <a:ext cx="0" cy="274320"/>
          </a:xfrm>
          <a:prstGeom prst="line">
            <a:avLst/>
          </a:prstGeom>
          <a:ln w="2032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6" name="Connector 435"/>
          <p:cNvCxnSpPr/>
          <p:nvPr/>
        </p:nvCxnSpPr>
        <p:spPr>
          <a:xfrm>
            <a:off x="13651992" y="9326880"/>
            <a:ext cx="5020056" cy="0"/>
          </a:xfrm>
          <a:prstGeom prst="line">
            <a:avLst/>
          </a:prstGeom>
          <a:ln w="2032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7" name="Connector 436"/>
          <p:cNvCxnSpPr/>
          <p:nvPr/>
        </p:nvCxnSpPr>
        <p:spPr>
          <a:xfrm flipV="1">
            <a:off x="18672048" y="7342631"/>
            <a:ext cx="0" cy="1984249"/>
          </a:xfrm>
          <a:prstGeom prst="line">
            <a:avLst/>
          </a:prstGeom>
          <a:ln w="2032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8" name="Connector 437"/>
          <p:cNvCxnSpPr/>
          <p:nvPr/>
        </p:nvCxnSpPr>
        <p:spPr>
          <a:xfrm>
            <a:off x="18672048" y="7342631"/>
            <a:ext cx="301752" cy="0"/>
          </a:xfrm>
          <a:prstGeom prst="line">
            <a:avLst/>
          </a:prstGeom>
          <a:ln w="20320">
            <a:solidFill>
              <a:srgbClr val="82B8D9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9" name="Connector 438"/>
          <p:cNvCxnSpPr/>
          <p:nvPr/>
        </p:nvCxnSpPr>
        <p:spPr>
          <a:xfrm>
            <a:off x="18672048" y="7781544"/>
            <a:ext cx="301752" cy="0"/>
          </a:xfrm>
          <a:prstGeom prst="line">
            <a:avLst/>
          </a:prstGeom>
          <a:ln w="20320">
            <a:solidFill>
              <a:srgbClr val="82B8D9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0" name="Connector 439"/>
          <p:cNvCxnSpPr/>
          <p:nvPr/>
        </p:nvCxnSpPr>
        <p:spPr>
          <a:xfrm>
            <a:off x="18672048" y="8229600"/>
            <a:ext cx="301752" cy="0"/>
          </a:xfrm>
          <a:prstGeom prst="line">
            <a:avLst/>
          </a:prstGeom>
          <a:ln w="20320">
            <a:solidFill>
              <a:srgbClr val="82B8D9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1" name="Connector 440"/>
          <p:cNvCxnSpPr/>
          <p:nvPr/>
        </p:nvCxnSpPr>
        <p:spPr>
          <a:xfrm>
            <a:off x="18672048" y="8668512"/>
            <a:ext cx="301752" cy="0"/>
          </a:xfrm>
          <a:prstGeom prst="line">
            <a:avLst/>
          </a:prstGeom>
          <a:ln w="20320">
            <a:solidFill>
              <a:srgbClr val="82B8D9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2" name="Connector 441"/>
          <p:cNvCxnSpPr/>
          <p:nvPr/>
        </p:nvCxnSpPr>
        <p:spPr>
          <a:xfrm>
            <a:off x="18672048" y="9116568"/>
            <a:ext cx="301752" cy="0"/>
          </a:xfrm>
          <a:prstGeom prst="line">
            <a:avLst/>
          </a:prstGeom>
          <a:ln w="20320">
            <a:solidFill>
              <a:srgbClr val="82B8D9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3" name="Connector 442"/>
          <p:cNvCxnSpPr/>
          <p:nvPr/>
        </p:nvCxnSpPr>
        <p:spPr>
          <a:xfrm>
            <a:off x="18672048" y="9326880"/>
            <a:ext cx="0" cy="237744"/>
          </a:xfrm>
          <a:prstGeom prst="line">
            <a:avLst/>
          </a:prstGeom>
          <a:ln w="2032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4" name="Connector 443"/>
          <p:cNvCxnSpPr/>
          <p:nvPr/>
        </p:nvCxnSpPr>
        <p:spPr>
          <a:xfrm>
            <a:off x="18672048" y="9564624"/>
            <a:ext cx="301752" cy="0"/>
          </a:xfrm>
          <a:prstGeom prst="line">
            <a:avLst/>
          </a:prstGeom>
          <a:ln w="20320">
            <a:solidFill>
              <a:srgbClr val="82B8D9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5" name="Rounded Rectangle 444"/>
          <p:cNvSpPr/>
          <p:nvPr/>
        </p:nvSpPr>
        <p:spPr>
          <a:xfrm>
            <a:off x="411480" y="9646920"/>
            <a:ext cx="17876520" cy="1901952"/>
          </a:xfrm>
          <a:prstGeom prst="roundRect">
            <a:avLst>
              <a:gd name="adj" fmla="val 5000"/>
            </a:avLst>
          </a:prstGeom>
          <a:solidFill>
            <a:srgbClr val="0C1D26"/>
          </a:solidFill>
          <a:ln w="1905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6" name="Supporting Infrastructure"/>
          <p:cNvSpPr txBox="1"/>
          <p:nvPr/>
        </p:nvSpPr>
        <p:spPr>
          <a:xfrm>
            <a:off x="576072" y="9793224"/>
            <a:ext cx="17547336" cy="34747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2100" b="1">
                <a:solidFill>
                  <a:srgbClr val="82B8D9"/>
                </a:solidFill>
                <a:latin typeface="DejaVu Sans"/>
                <a:ea typeface="DejaVu Sans"/>
              </a:defRPr>
            </a:pPr>
            <a:r>
              <a:t>Supporting Infrastructure</a:t>
            </a:r>
          </a:p>
        </p:txBody>
      </p:sp>
      <p:sp>
        <p:nvSpPr>
          <p:cNvPr id="447" name="Rounded Rectangle 446"/>
          <p:cNvSpPr/>
          <p:nvPr/>
        </p:nvSpPr>
        <p:spPr>
          <a:xfrm>
            <a:off x="612648" y="10241280"/>
            <a:ext cx="1664208" cy="1106424"/>
          </a:xfrm>
          <a:prstGeom prst="roundRect">
            <a:avLst>
              <a:gd name="adj" fmla="val 5000"/>
            </a:avLst>
          </a:prstGeom>
          <a:solidFill>
            <a:srgbClr val="0D1B18"/>
          </a:solidFill>
          <a:ln w="1016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8" name="Rounded Rectangle 447"/>
          <p:cNvSpPr/>
          <p:nvPr/>
        </p:nvSpPr>
        <p:spPr>
          <a:xfrm>
            <a:off x="1298813" y="10372770"/>
            <a:ext cx="273588" cy="192755"/>
          </a:xfrm>
          <a:prstGeom prst="roundRect">
            <a:avLst>
              <a:gd name="adj" fmla="val 3000"/>
            </a:avLst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49" name="Connector 448"/>
          <p:cNvCxnSpPr/>
          <p:nvPr/>
        </p:nvCxnSpPr>
        <p:spPr>
          <a:xfrm>
            <a:off x="1435607" y="10565526"/>
            <a:ext cx="0" cy="80833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0" name="Connector 449"/>
          <p:cNvCxnSpPr/>
          <p:nvPr/>
        </p:nvCxnSpPr>
        <p:spPr>
          <a:xfrm>
            <a:off x="1367210" y="10646359"/>
            <a:ext cx="136795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1" name="Connector 450"/>
          <p:cNvCxnSpPr/>
          <p:nvPr/>
        </p:nvCxnSpPr>
        <p:spPr>
          <a:xfrm>
            <a:off x="1326794" y="10484693"/>
            <a:ext cx="52852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2" name="Connector 451"/>
          <p:cNvCxnSpPr/>
          <p:nvPr/>
        </p:nvCxnSpPr>
        <p:spPr>
          <a:xfrm flipV="1">
            <a:off x="1379646" y="10422514"/>
            <a:ext cx="24872" cy="62179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3" name="Connector 452"/>
          <p:cNvCxnSpPr/>
          <p:nvPr/>
        </p:nvCxnSpPr>
        <p:spPr>
          <a:xfrm>
            <a:off x="1404518" y="10422514"/>
            <a:ext cx="49743" cy="99486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4" name="Connector 453"/>
          <p:cNvCxnSpPr/>
          <p:nvPr/>
        </p:nvCxnSpPr>
        <p:spPr>
          <a:xfrm flipV="1">
            <a:off x="1454261" y="10466039"/>
            <a:ext cx="27981" cy="55961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5" name="Connector 454"/>
          <p:cNvCxnSpPr/>
          <p:nvPr/>
        </p:nvCxnSpPr>
        <p:spPr>
          <a:xfrm>
            <a:off x="1482242" y="10466039"/>
            <a:ext cx="62179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6" name="Trace / views"/>
          <p:cNvSpPr txBox="1"/>
          <p:nvPr/>
        </p:nvSpPr>
        <p:spPr>
          <a:xfrm>
            <a:off x="640080" y="10780776"/>
            <a:ext cx="1609344" cy="22860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1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Trace / views</a:t>
            </a:r>
          </a:p>
        </p:txBody>
      </p:sp>
      <p:sp>
        <p:nvSpPr>
          <p:cNvPr id="457" name="Events / monitors"/>
          <p:cNvSpPr txBox="1"/>
          <p:nvPr/>
        </p:nvSpPr>
        <p:spPr>
          <a:xfrm>
            <a:off x="640080" y="11018520"/>
            <a:ext cx="1609344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86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Events / monitors</a:t>
            </a:r>
          </a:p>
        </p:txBody>
      </p:sp>
      <p:sp>
        <p:nvSpPr>
          <p:cNvPr id="458" name="Rounded Rectangle 457"/>
          <p:cNvSpPr/>
          <p:nvPr/>
        </p:nvSpPr>
        <p:spPr>
          <a:xfrm>
            <a:off x="2377440" y="10241280"/>
            <a:ext cx="1664208" cy="1106424"/>
          </a:xfrm>
          <a:prstGeom prst="roundRect">
            <a:avLst>
              <a:gd name="adj" fmla="val 5000"/>
            </a:avLst>
          </a:prstGeom>
          <a:solidFill>
            <a:srgbClr val="0D1B18"/>
          </a:solidFill>
          <a:ln w="1016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9" name="Rounded Rectangle 458"/>
          <p:cNvSpPr/>
          <p:nvPr/>
        </p:nvSpPr>
        <p:spPr>
          <a:xfrm>
            <a:off x="3097804" y="10360334"/>
            <a:ext cx="211409" cy="289133"/>
          </a:xfrm>
          <a:prstGeom prst="roundRect">
            <a:avLst>
              <a:gd name="adj" fmla="val 3000"/>
            </a:avLst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60" name="Connector 459"/>
          <p:cNvCxnSpPr/>
          <p:nvPr/>
        </p:nvCxnSpPr>
        <p:spPr>
          <a:xfrm>
            <a:off x="3138220" y="10438058"/>
            <a:ext cx="124359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1" name="Connector 460"/>
          <p:cNvCxnSpPr/>
          <p:nvPr/>
        </p:nvCxnSpPr>
        <p:spPr>
          <a:xfrm>
            <a:off x="3138220" y="10500238"/>
            <a:ext cx="124359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2" name="Connector 461"/>
          <p:cNvCxnSpPr/>
          <p:nvPr/>
        </p:nvCxnSpPr>
        <p:spPr>
          <a:xfrm>
            <a:off x="3138220" y="10562417"/>
            <a:ext cx="96378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3" name="Trajectory"/>
          <p:cNvSpPr txBox="1"/>
          <p:nvPr/>
        </p:nvSpPr>
        <p:spPr>
          <a:xfrm>
            <a:off x="2404872" y="10780776"/>
            <a:ext cx="1609344" cy="22860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1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Trajectory</a:t>
            </a:r>
          </a:p>
        </p:txBody>
      </p:sp>
      <p:sp>
        <p:nvSpPr>
          <p:cNvPr id="464" name="SFT / RL export"/>
          <p:cNvSpPr txBox="1"/>
          <p:nvPr/>
        </p:nvSpPr>
        <p:spPr>
          <a:xfrm>
            <a:off x="2404872" y="11018520"/>
            <a:ext cx="1609344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86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SFT / RL export</a:t>
            </a:r>
          </a:p>
        </p:txBody>
      </p:sp>
      <p:sp>
        <p:nvSpPr>
          <p:cNvPr id="465" name="Rounded Rectangle 464"/>
          <p:cNvSpPr/>
          <p:nvPr/>
        </p:nvSpPr>
        <p:spPr>
          <a:xfrm>
            <a:off x="4142232" y="10241280"/>
            <a:ext cx="1664208" cy="1106424"/>
          </a:xfrm>
          <a:prstGeom prst="roundRect">
            <a:avLst>
              <a:gd name="adj" fmla="val 5000"/>
            </a:avLst>
          </a:prstGeom>
          <a:solidFill>
            <a:srgbClr val="0D1B18"/>
          </a:solidFill>
          <a:ln w="1016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6" name="Oval 465"/>
          <p:cNvSpPr/>
          <p:nvPr/>
        </p:nvSpPr>
        <p:spPr>
          <a:xfrm>
            <a:off x="4850160" y="10400751"/>
            <a:ext cx="62179" cy="62179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7" name="Oval 466"/>
          <p:cNvSpPr/>
          <p:nvPr/>
        </p:nvSpPr>
        <p:spPr>
          <a:xfrm>
            <a:off x="5033589" y="10400751"/>
            <a:ext cx="62179" cy="62179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8" name="Oval 467"/>
          <p:cNvSpPr/>
          <p:nvPr/>
        </p:nvSpPr>
        <p:spPr>
          <a:xfrm>
            <a:off x="4943429" y="10577962"/>
            <a:ext cx="62179" cy="62179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69" name="Connector 468"/>
          <p:cNvCxnSpPr/>
          <p:nvPr/>
        </p:nvCxnSpPr>
        <p:spPr>
          <a:xfrm>
            <a:off x="4912339" y="10431840"/>
            <a:ext cx="121250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0" name="Connector 469"/>
          <p:cNvCxnSpPr/>
          <p:nvPr/>
        </p:nvCxnSpPr>
        <p:spPr>
          <a:xfrm>
            <a:off x="4887468" y="10462930"/>
            <a:ext cx="77724" cy="115032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1" name="Connector 470"/>
          <p:cNvCxnSpPr/>
          <p:nvPr/>
        </p:nvCxnSpPr>
        <p:spPr>
          <a:xfrm flipH="1">
            <a:off x="4990063" y="10462930"/>
            <a:ext cx="65288" cy="115032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2" name="Registry"/>
          <p:cNvSpPr txBox="1"/>
          <p:nvPr/>
        </p:nvSpPr>
        <p:spPr>
          <a:xfrm>
            <a:off x="4169664" y="10780776"/>
            <a:ext cx="1609344" cy="22860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1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Registry</a:t>
            </a:r>
          </a:p>
        </p:txBody>
      </p:sp>
      <p:sp>
        <p:nvSpPr>
          <p:cNvPr id="473" name="Discover / register"/>
          <p:cNvSpPr txBox="1"/>
          <p:nvPr/>
        </p:nvSpPr>
        <p:spPr>
          <a:xfrm>
            <a:off x="4169664" y="11018520"/>
            <a:ext cx="1609344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86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Discover / register</a:t>
            </a:r>
          </a:p>
        </p:txBody>
      </p:sp>
      <p:sp>
        <p:nvSpPr>
          <p:cNvPr id="474" name="Rounded Rectangle 473"/>
          <p:cNvSpPr/>
          <p:nvPr/>
        </p:nvSpPr>
        <p:spPr>
          <a:xfrm>
            <a:off x="5907024" y="10241280"/>
            <a:ext cx="1664208" cy="1106424"/>
          </a:xfrm>
          <a:prstGeom prst="roundRect">
            <a:avLst>
              <a:gd name="adj" fmla="val 5000"/>
            </a:avLst>
          </a:prstGeom>
          <a:solidFill>
            <a:srgbClr val="0D1B18"/>
          </a:solidFill>
          <a:ln w="1016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5" name="Rounded Rectangle 474"/>
          <p:cNvSpPr/>
          <p:nvPr/>
        </p:nvSpPr>
        <p:spPr>
          <a:xfrm>
            <a:off x="6627388" y="10360334"/>
            <a:ext cx="211409" cy="289133"/>
          </a:xfrm>
          <a:prstGeom prst="roundRect">
            <a:avLst>
              <a:gd name="adj" fmla="val 3000"/>
            </a:avLst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76" name="Connector 475"/>
          <p:cNvCxnSpPr/>
          <p:nvPr/>
        </p:nvCxnSpPr>
        <p:spPr>
          <a:xfrm>
            <a:off x="6667804" y="10438058"/>
            <a:ext cx="124359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7" name="Connector 476"/>
          <p:cNvCxnSpPr/>
          <p:nvPr/>
        </p:nvCxnSpPr>
        <p:spPr>
          <a:xfrm>
            <a:off x="6667804" y="10500238"/>
            <a:ext cx="124359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8" name="Connector 477"/>
          <p:cNvCxnSpPr/>
          <p:nvPr/>
        </p:nvCxnSpPr>
        <p:spPr>
          <a:xfrm>
            <a:off x="6667804" y="10562417"/>
            <a:ext cx="96378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9" name="Task / Session"/>
          <p:cNvSpPr txBox="1"/>
          <p:nvPr/>
        </p:nvSpPr>
        <p:spPr>
          <a:xfrm>
            <a:off x="5934456" y="10780776"/>
            <a:ext cx="1609344" cy="22860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1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Task / Session</a:t>
            </a:r>
          </a:p>
        </p:txBody>
      </p:sp>
      <p:sp>
        <p:nvSpPr>
          <p:cNvPr id="480" name="Identity / workspace"/>
          <p:cNvSpPr txBox="1"/>
          <p:nvPr/>
        </p:nvSpPr>
        <p:spPr>
          <a:xfrm>
            <a:off x="5934456" y="11018520"/>
            <a:ext cx="1609344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86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Identity / workspace</a:t>
            </a:r>
          </a:p>
        </p:txBody>
      </p:sp>
      <p:sp>
        <p:nvSpPr>
          <p:cNvPr id="481" name="Rounded Rectangle 480"/>
          <p:cNvSpPr/>
          <p:nvPr/>
        </p:nvSpPr>
        <p:spPr>
          <a:xfrm>
            <a:off x="7671816" y="10241280"/>
            <a:ext cx="1664208" cy="1106424"/>
          </a:xfrm>
          <a:prstGeom prst="roundRect">
            <a:avLst>
              <a:gd name="adj" fmla="val 5000"/>
            </a:avLst>
          </a:prstGeom>
          <a:solidFill>
            <a:srgbClr val="0D1B18"/>
          </a:solidFill>
          <a:ln w="1016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2" name="Rounded Rectangle 481"/>
          <p:cNvSpPr/>
          <p:nvPr/>
        </p:nvSpPr>
        <p:spPr>
          <a:xfrm>
            <a:off x="8392180" y="10360334"/>
            <a:ext cx="211409" cy="289133"/>
          </a:xfrm>
          <a:prstGeom prst="roundRect">
            <a:avLst>
              <a:gd name="adj" fmla="val 3000"/>
            </a:avLst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83" name="Connector 482"/>
          <p:cNvCxnSpPr/>
          <p:nvPr/>
        </p:nvCxnSpPr>
        <p:spPr>
          <a:xfrm>
            <a:off x="8432596" y="10438058"/>
            <a:ext cx="124359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4" name="Connector 483"/>
          <p:cNvCxnSpPr/>
          <p:nvPr/>
        </p:nvCxnSpPr>
        <p:spPr>
          <a:xfrm>
            <a:off x="8432596" y="10500238"/>
            <a:ext cx="124359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5" name="Connector 484"/>
          <p:cNvCxnSpPr/>
          <p:nvPr/>
        </p:nvCxnSpPr>
        <p:spPr>
          <a:xfrm>
            <a:off x="8432596" y="10562417"/>
            <a:ext cx="96378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6" name="Plan / Context"/>
          <p:cNvSpPr txBox="1"/>
          <p:nvPr/>
        </p:nvSpPr>
        <p:spPr>
          <a:xfrm>
            <a:off x="7699248" y="10780776"/>
            <a:ext cx="1609344" cy="22860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1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Plan / Context</a:t>
            </a:r>
          </a:p>
        </p:txBody>
      </p:sp>
      <p:sp>
        <p:nvSpPr>
          <p:cNvPr id="487" name="index.md / plan.md / Layers / compaction"/>
          <p:cNvSpPr txBox="1"/>
          <p:nvPr/>
        </p:nvSpPr>
        <p:spPr>
          <a:xfrm>
            <a:off x="7699248" y="11018520"/>
            <a:ext cx="1609344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86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index.md / plan.md</a:t>
            </a:r>
          </a:p>
          <a:p>
            <a:pPr algn="ctr">
              <a:lnSpc>
                <a:spcPct val="106000"/>
              </a:lnSpc>
              <a:spcAft>
                <a:spcPts val="200"/>
              </a:spcAft>
              <a:defRPr sz="86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Layers / compaction</a:t>
            </a:r>
          </a:p>
        </p:txBody>
      </p:sp>
      <p:sp>
        <p:nvSpPr>
          <p:cNvPr id="488" name="Rounded Rectangle 487"/>
          <p:cNvSpPr/>
          <p:nvPr/>
        </p:nvSpPr>
        <p:spPr>
          <a:xfrm>
            <a:off x="9436608" y="10241280"/>
            <a:ext cx="1664208" cy="1106424"/>
          </a:xfrm>
          <a:prstGeom prst="roundRect">
            <a:avLst>
              <a:gd name="adj" fmla="val 5000"/>
            </a:avLst>
          </a:prstGeom>
          <a:solidFill>
            <a:srgbClr val="0D1B18"/>
          </a:solidFill>
          <a:ln w="1016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89" name="Connector 488"/>
          <p:cNvCxnSpPr/>
          <p:nvPr/>
        </p:nvCxnSpPr>
        <p:spPr>
          <a:xfrm>
            <a:off x="10259568" y="10360334"/>
            <a:ext cx="124358" cy="52853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0" name="Connector 489"/>
          <p:cNvCxnSpPr/>
          <p:nvPr/>
        </p:nvCxnSpPr>
        <p:spPr>
          <a:xfrm flipH="1">
            <a:off x="10365272" y="10413187"/>
            <a:ext cx="18654" cy="139903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1" name="Connector 490"/>
          <p:cNvCxnSpPr/>
          <p:nvPr/>
        </p:nvCxnSpPr>
        <p:spPr>
          <a:xfrm flipH="1">
            <a:off x="10259568" y="10553090"/>
            <a:ext cx="105704" cy="99487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2" name="Connector 491"/>
          <p:cNvCxnSpPr/>
          <p:nvPr/>
        </p:nvCxnSpPr>
        <p:spPr>
          <a:xfrm flipH="1" flipV="1">
            <a:off x="10153863" y="10553090"/>
            <a:ext cx="105705" cy="99487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3" name="Connector 492"/>
          <p:cNvCxnSpPr/>
          <p:nvPr/>
        </p:nvCxnSpPr>
        <p:spPr>
          <a:xfrm flipH="1" flipV="1">
            <a:off x="10135209" y="10413187"/>
            <a:ext cx="18654" cy="139903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4" name="Connector 493"/>
          <p:cNvCxnSpPr/>
          <p:nvPr/>
        </p:nvCxnSpPr>
        <p:spPr>
          <a:xfrm flipV="1">
            <a:off x="10135209" y="10360334"/>
            <a:ext cx="124359" cy="52853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5" name="Connector 494"/>
          <p:cNvCxnSpPr/>
          <p:nvPr/>
        </p:nvCxnSpPr>
        <p:spPr>
          <a:xfrm>
            <a:off x="10197388" y="10494020"/>
            <a:ext cx="49744" cy="49743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6" name="Connector 495"/>
          <p:cNvCxnSpPr/>
          <p:nvPr/>
        </p:nvCxnSpPr>
        <p:spPr>
          <a:xfrm flipV="1">
            <a:off x="10247132" y="10456712"/>
            <a:ext cx="80833" cy="87051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7" name="Permissions"/>
          <p:cNvSpPr txBox="1"/>
          <p:nvPr/>
        </p:nvSpPr>
        <p:spPr>
          <a:xfrm>
            <a:off x="9464040" y="10780776"/>
            <a:ext cx="1609344" cy="22860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1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Permissions</a:t>
            </a:r>
          </a:p>
        </p:txBody>
      </p:sp>
      <p:sp>
        <p:nvSpPr>
          <p:cNvPr id="498" name="Policy / budgets"/>
          <p:cNvSpPr txBox="1"/>
          <p:nvPr/>
        </p:nvSpPr>
        <p:spPr>
          <a:xfrm>
            <a:off x="9464040" y="11018520"/>
            <a:ext cx="1609344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86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Policy / budgets</a:t>
            </a:r>
          </a:p>
        </p:txBody>
      </p:sp>
      <p:sp>
        <p:nvSpPr>
          <p:cNvPr id="499" name="Rounded Rectangle 498"/>
          <p:cNvSpPr/>
          <p:nvPr/>
        </p:nvSpPr>
        <p:spPr>
          <a:xfrm>
            <a:off x="11201400" y="10241280"/>
            <a:ext cx="1664208" cy="1106424"/>
          </a:xfrm>
          <a:prstGeom prst="roundRect">
            <a:avLst>
              <a:gd name="adj" fmla="val 5000"/>
            </a:avLst>
          </a:prstGeom>
          <a:solidFill>
            <a:srgbClr val="0D1B18"/>
          </a:solidFill>
          <a:ln w="1016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0" name="Oval 499"/>
          <p:cNvSpPr/>
          <p:nvPr/>
        </p:nvSpPr>
        <p:spPr>
          <a:xfrm>
            <a:off x="11909328" y="10400751"/>
            <a:ext cx="62179" cy="62179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1" name="Oval 500"/>
          <p:cNvSpPr/>
          <p:nvPr/>
        </p:nvSpPr>
        <p:spPr>
          <a:xfrm>
            <a:off x="12092757" y="10400751"/>
            <a:ext cx="62179" cy="62179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2" name="Oval 501"/>
          <p:cNvSpPr/>
          <p:nvPr/>
        </p:nvSpPr>
        <p:spPr>
          <a:xfrm>
            <a:off x="12002597" y="10577962"/>
            <a:ext cx="62179" cy="62179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03" name="Connector 502"/>
          <p:cNvCxnSpPr/>
          <p:nvPr/>
        </p:nvCxnSpPr>
        <p:spPr>
          <a:xfrm>
            <a:off x="11971507" y="10431840"/>
            <a:ext cx="121250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4" name="Connector 503"/>
          <p:cNvCxnSpPr/>
          <p:nvPr/>
        </p:nvCxnSpPr>
        <p:spPr>
          <a:xfrm>
            <a:off x="11946636" y="10462930"/>
            <a:ext cx="77724" cy="115032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5" name="Connector 504"/>
          <p:cNvCxnSpPr/>
          <p:nvPr/>
        </p:nvCxnSpPr>
        <p:spPr>
          <a:xfrm flipH="1">
            <a:off x="12049231" y="10462930"/>
            <a:ext cx="65288" cy="115032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6" name="Config / Version"/>
          <p:cNvSpPr txBox="1"/>
          <p:nvPr/>
        </p:nvSpPr>
        <p:spPr>
          <a:xfrm>
            <a:off x="11228832" y="10780776"/>
            <a:ext cx="1609344" cy="22860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1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Config / Version</a:t>
            </a:r>
          </a:p>
        </p:txBody>
      </p:sp>
      <p:sp>
        <p:nvSpPr>
          <p:cNvPr id="507" name="Assembly / lineage"/>
          <p:cNvSpPr txBox="1"/>
          <p:nvPr/>
        </p:nvSpPr>
        <p:spPr>
          <a:xfrm>
            <a:off x="11228832" y="11018520"/>
            <a:ext cx="1609344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86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Assembly / lineage</a:t>
            </a:r>
          </a:p>
        </p:txBody>
      </p:sp>
      <p:sp>
        <p:nvSpPr>
          <p:cNvPr id="508" name="Rounded Rectangle 507"/>
          <p:cNvSpPr/>
          <p:nvPr/>
        </p:nvSpPr>
        <p:spPr>
          <a:xfrm>
            <a:off x="12966192" y="10241280"/>
            <a:ext cx="1664208" cy="1106424"/>
          </a:xfrm>
          <a:prstGeom prst="roundRect">
            <a:avLst>
              <a:gd name="adj" fmla="val 5000"/>
            </a:avLst>
          </a:prstGeom>
          <a:solidFill>
            <a:srgbClr val="0D1B18"/>
          </a:solidFill>
          <a:ln w="1016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9" name="Oval 508"/>
          <p:cNvSpPr/>
          <p:nvPr/>
        </p:nvSpPr>
        <p:spPr>
          <a:xfrm>
            <a:off x="13674120" y="10400751"/>
            <a:ext cx="62179" cy="62179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0" name="Oval 509"/>
          <p:cNvSpPr/>
          <p:nvPr/>
        </p:nvSpPr>
        <p:spPr>
          <a:xfrm>
            <a:off x="13857549" y="10400751"/>
            <a:ext cx="62179" cy="62179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1" name="Oval 510"/>
          <p:cNvSpPr/>
          <p:nvPr/>
        </p:nvSpPr>
        <p:spPr>
          <a:xfrm>
            <a:off x="13767389" y="10577962"/>
            <a:ext cx="62179" cy="62179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12" name="Connector 511"/>
          <p:cNvCxnSpPr/>
          <p:nvPr/>
        </p:nvCxnSpPr>
        <p:spPr>
          <a:xfrm>
            <a:off x="13736299" y="10431840"/>
            <a:ext cx="121250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" name="Connector 512"/>
          <p:cNvCxnSpPr/>
          <p:nvPr/>
        </p:nvCxnSpPr>
        <p:spPr>
          <a:xfrm>
            <a:off x="13711428" y="10462930"/>
            <a:ext cx="77724" cy="115032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4" name="Connector 513"/>
          <p:cNvCxnSpPr/>
          <p:nvPr/>
        </p:nvCxnSpPr>
        <p:spPr>
          <a:xfrm flipH="1">
            <a:off x="13814023" y="10462930"/>
            <a:ext cx="65288" cy="115032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5" name="Model Manager"/>
          <p:cNvSpPr txBox="1"/>
          <p:nvPr/>
        </p:nvSpPr>
        <p:spPr>
          <a:xfrm>
            <a:off x="12993624" y="10780776"/>
            <a:ext cx="1609344" cy="22860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1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Model Manager</a:t>
            </a:r>
          </a:p>
        </p:txBody>
      </p:sp>
      <p:sp>
        <p:nvSpPr>
          <p:cNvPr id="516" name="Routing / usage"/>
          <p:cNvSpPr txBox="1"/>
          <p:nvPr/>
        </p:nvSpPr>
        <p:spPr>
          <a:xfrm>
            <a:off x="12993624" y="11018520"/>
            <a:ext cx="1609344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86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Routing / usage</a:t>
            </a:r>
          </a:p>
        </p:txBody>
      </p:sp>
      <p:sp>
        <p:nvSpPr>
          <p:cNvPr id="517" name="Rounded Rectangle 516"/>
          <p:cNvSpPr/>
          <p:nvPr/>
        </p:nvSpPr>
        <p:spPr>
          <a:xfrm>
            <a:off x="14730984" y="10241280"/>
            <a:ext cx="1664208" cy="1106424"/>
          </a:xfrm>
          <a:prstGeom prst="roundRect">
            <a:avLst>
              <a:gd name="adj" fmla="val 5000"/>
            </a:avLst>
          </a:prstGeom>
          <a:solidFill>
            <a:srgbClr val="0D1B18"/>
          </a:solidFill>
          <a:ln w="1016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8" name="Oval 517"/>
          <p:cNvSpPr/>
          <p:nvPr/>
        </p:nvSpPr>
        <p:spPr>
          <a:xfrm>
            <a:off x="15414040" y="10366552"/>
            <a:ext cx="279806" cy="279806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9" name="Oval 518"/>
          <p:cNvSpPr/>
          <p:nvPr/>
        </p:nvSpPr>
        <p:spPr>
          <a:xfrm>
            <a:off x="15491764" y="10366552"/>
            <a:ext cx="124358" cy="279806"/>
          </a:xfrm>
          <a:prstGeom prst="ellipse">
            <a:avLst/>
          </a:prstGeom>
          <a:noFill/>
          <a:ln w="1524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20" name="Connector 519"/>
          <p:cNvCxnSpPr/>
          <p:nvPr/>
        </p:nvCxnSpPr>
        <p:spPr>
          <a:xfrm>
            <a:off x="15417149" y="10506456"/>
            <a:ext cx="273589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1" name="Connector 520"/>
          <p:cNvCxnSpPr/>
          <p:nvPr/>
        </p:nvCxnSpPr>
        <p:spPr>
          <a:xfrm>
            <a:off x="15448239" y="10434949"/>
            <a:ext cx="211409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2" name="Connector 521"/>
          <p:cNvCxnSpPr/>
          <p:nvPr/>
        </p:nvCxnSpPr>
        <p:spPr>
          <a:xfrm>
            <a:off x="15448239" y="10577962"/>
            <a:ext cx="211409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3" name="Deploy / Gateway"/>
          <p:cNvSpPr txBox="1"/>
          <p:nvPr/>
        </p:nvSpPr>
        <p:spPr>
          <a:xfrm>
            <a:off x="14758416" y="10780776"/>
            <a:ext cx="1609344" cy="22860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1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Deploy / Gateway</a:t>
            </a:r>
          </a:p>
        </p:txBody>
      </p:sp>
      <p:sp>
        <p:nvSpPr>
          <p:cNvPr id="524" name="URLs / product access"/>
          <p:cNvSpPr txBox="1"/>
          <p:nvPr/>
        </p:nvSpPr>
        <p:spPr>
          <a:xfrm>
            <a:off x="14758416" y="11018520"/>
            <a:ext cx="1609344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86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URLs / product access</a:t>
            </a:r>
          </a:p>
        </p:txBody>
      </p:sp>
      <p:sp>
        <p:nvSpPr>
          <p:cNvPr id="525" name="Rounded Rectangle 524"/>
          <p:cNvSpPr/>
          <p:nvPr/>
        </p:nvSpPr>
        <p:spPr>
          <a:xfrm>
            <a:off x="16495776" y="10241280"/>
            <a:ext cx="1664208" cy="1106424"/>
          </a:xfrm>
          <a:prstGeom prst="roundRect">
            <a:avLst>
              <a:gd name="adj" fmla="val 5000"/>
            </a:avLst>
          </a:prstGeom>
          <a:solidFill>
            <a:srgbClr val="0D1B18"/>
          </a:solidFill>
          <a:ln w="10160">
            <a:solidFill>
              <a:srgbClr val="82B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26" name="Connector 525"/>
          <p:cNvCxnSpPr/>
          <p:nvPr/>
        </p:nvCxnSpPr>
        <p:spPr>
          <a:xfrm>
            <a:off x="17181941" y="10363443"/>
            <a:ext cx="0" cy="279807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7" name="Connector 526"/>
          <p:cNvCxnSpPr/>
          <p:nvPr/>
        </p:nvCxnSpPr>
        <p:spPr>
          <a:xfrm>
            <a:off x="17181941" y="10643250"/>
            <a:ext cx="279807" cy="0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8" name="Connector 527"/>
          <p:cNvCxnSpPr/>
          <p:nvPr/>
        </p:nvCxnSpPr>
        <p:spPr>
          <a:xfrm flipV="1">
            <a:off x="17241012" y="10512673"/>
            <a:ext cx="0" cy="77724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9" name="Connector 528"/>
          <p:cNvCxnSpPr/>
          <p:nvPr/>
        </p:nvCxnSpPr>
        <p:spPr>
          <a:xfrm flipV="1">
            <a:off x="17318736" y="10453603"/>
            <a:ext cx="0" cy="136794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0" name="Connector 529"/>
          <p:cNvCxnSpPr/>
          <p:nvPr/>
        </p:nvCxnSpPr>
        <p:spPr>
          <a:xfrm flipV="1">
            <a:off x="17396460" y="10385206"/>
            <a:ext cx="0" cy="205191"/>
          </a:xfrm>
          <a:prstGeom prst="line">
            <a:avLst/>
          </a:prstGeom>
          <a:ln w="16510">
            <a:solidFill>
              <a:srgbClr val="82B8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1" name="Benchmark / Data"/>
          <p:cNvSpPr txBox="1"/>
          <p:nvPr/>
        </p:nvSpPr>
        <p:spPr>
          <a:xfrm>
            <a:off x="16523208" y="10780776"/>
            <a:ext cx="1609344" cy="22860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010" b="1">
                <a:solidFill>
                  <a:srgbClr val="ECF7F2"/>
                </a:solidFill>
                <a:latin typeface="DejaVu Sans"/>
                <a:ea typeface="DejaVu Sans"/>
              </a:defRPr>
            </a:pPr>
            <a:r>
              <a:t>Benchmark / Data</a:t>
            </a:r>
          </a:p>
        </p:txBody>
      </p:sp>
      <p:sp>
        <p:nvSpPr>
          <p:cNvPr id="532" name="Tasks / evaluation"/>
          <p:cNvSpPr txBox="1"/>
          <p:nvPr/>
        </p:nvSpPr>
        <p:spPr>
          <a:xfrm>
            <a:off x="16523208" y="11018520"/>
            <a:ext cx="1609344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86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Tasks / evaluation</a:t>
            </a:r>
          </a:p>
        </p:txBody>
      </p:sp>
      <p:cxnSp>
        <p:nvCxnSpPr>
          <p:cNvPr id="533" name="Connector 532"/>
          <p:cNvCxnSpPr/>
          <p:nvPr/>
        </p:nvCxnSpPr>
        <p:spPr>
          <a:xfrm flipV="1">
            <a:off x="1920240" y="9144000"/>
            <a:ext cx="0" cy="502920"/>
          </a:xfrm>
          <a:prstGeom prst="line">
            <a:avLst/>
          </a:prstGeom>
          <a:ln w="12700">
            <a:solidFill>
              <a:srgbClr val="63E6B5"/>
            </a:solidFill>
            <a:tailEnd type="triangle"/>
            <a:head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4" name="Connector 533"/>
          <p:cNvCxnSpPr/>
          <p:nvPr/>
        </p:nvCxnSpPr>
        <p:spPr>
          <a:xfrm flipV="1">
            <a:off x="4928616" y="9144000"/>
            <a:ext cx="0" cy="502920"/>
          </a:xfrm>
          <a:prstGeom prst="line">
            <a:avLst/>
          </a:prstGeom>
          <a:ln w="12700">
            <a:solidFill>
              <a:srgbClr val="63E6B5"/>
            </a:solidFill>
            <a:tailEnd type="triangle"/>
            <a:head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5" name="Connector 534"/>
          <p:cNvCxnSpPr/>
          <p:nvPr/>
        </p:nvCxnSpPr>
        <p:spPr>
          <a:xfrm flipV="1">
            <a:off x="7936992" y="9144000"/>
            <a:ext cx="0" cy="502920"/>
          </a:xfrm>
          <a:prstGeom prst="line">
            <a:avLst/>
          </a:prstGeom>
          <a:ln w="12700">
            <a:solidFill>
              <a:srgbClr val="63E6B5"/>
            </a:solidFill>
            <a:tailEnd type="triangle"/>
            <a:head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6" name="Connector 535"/>
          <p:cNvCxnSpPr/>
          <p:nvPr/>
        </p:nvCxnSpPr>
        <p:spPr>
          <a:xfrm flipV="1">
            <a:off x="10945368" y="9144000"/>
            <a:ext cx="0" cy="502920"/>
          </a:xfrm>
          <a:prstGeom prst="line">
            <a:avLst/>
          </a:prstGeom>
          <a:ln w="12700">
            <a:solidFill>
              <a:srgbClr val="63E6B5"/>
            </a:solidFill>
            <a:tailEnd type="triangle"/>
            <a:head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7" name="Connector 536"/>
          <p:cNvCxnSpPr/>
          <p:nvPr/>
        </p:nvCxnSpPr>
        <p:spPr>
          <a:xfrm flipV="1">
            <a:off x="12810744" y="9144000"/>
            <a:ext cx="0" cy="502920"/>
          </a:xfrm>
          <a:prstGeom prst="line">
            <a:avLst/>
          </a:prstGeom>
          <a:ln w="12700">
            <a:solidFill>
              <a:srgbClr val="63E6B5"/>
            </a:solidFill>
            <a:tailEnd type="triangle"/>
            <a:head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8" name="Connector 537"/>
          <p:cNvCxnSpPr/>
          <p:nvPr/>
        </p:nvCxnSpPr>
        <p:spPr>
          <a:xfrm>
            <a:off x="1005840" y="11548872"/>
            <a:ext cx="0" cy="329184"/>
          </a:xfrm>
          <a:prstGeom prst="line">
            <a:avLst/>
          </a:prstGeom>
          <a:ln w="12700">
            <a:solidFill>
              <a:srgbClr val="82B8D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9" name="Connector 538"/>
          <p:cNvCxnSpPr/>
          <p:nvPr/>
        </p:nvCxnSpPr>
        <p:spPr>
          <a:xfrm>
            <a:off x="1005840" y="11878056"/>
            <a:ext cx="6455664" cy="0"/>
          </a:xfrm>
          <a:prstGeom prst="line">
            <a:avLst/>
          </a:prstGeom>
          <a:ln w="12700">
            <a:solidFill>
              <a:srgbClr val="82B8D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0" name="Connector 539"/>
          <p:cNvCxnSpPr/>
          <p:nvPr/>
        </p:nvCxnSpPr>
        <p:spPr>
          <a:xfrm flipV="1">
            <a:off x="7461504" y="11548872"/>
            <a:ext cx="0" cy="329184"/>
          </a:xfrm>
          <a:prstGeom prst="line">
            <a:avLst/>
          </a:prstGeom>
          <a:ln w="12700">
            <a:solidFill>
              <a:srgbClr val="82B8D9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1" name="Trace and retained context preserve evidence for later decisions"/>
          <p:cNvSpPr txBox="1"/>
          <p:nvPr/>
        </p:nvSpPr>
        <p:spPr>
          <a:xfrm>
            <a:off x="1920240" y="11960352"/>
            <a:ext cx="9784080" cy="20116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100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Trace and retained context preserve evidence for later decisions</a:t>
            </a:r>
          </a:p>
        </p:txBody>
      </p:sp>
      <p:cxnSp>
        <p:nvCxnSpPr>
          <p:cNvPr id="542" name="Connector 541"/>
          <p:cNvCxnSpPr/>
          <p:nvPr/>
        </p:nvCxnSpPr>
        <p:spPr>
          <a:xfrm>
            <a:off x="17373600" y="11548872"/>
            <a:ext cx="0" cy="621792"/>
          </a:xfrm>
          <a:prstGeom prst="line">
            <a:avLst/>
          </a:prstGeom>
          <a:ln w="12700">
            <a:solidFill>
              <a:srgbClr val="82B8D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3" name="Connector 542"/>
          <p:cNvCxnSpPr/>
          <p:nvPr/>
        </p:nvCxnSpPr>
        <p:spPr>
          <a:xfrm>
            <a:off x="17373600" y="12170664"/>
            <a:ext cx="4398264" cy="0"/>
          </a:xfrm>
          <a:prstGeom prst="line">
            <a:avLst/>
          </a:prstGeom>
          <a:ln w="12700">
            <a:solidFill>
              <a:srgbClr val="82B8D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4" name="Connector 543"/>
          <p:cNvCxnSpPr/>
          <p:nvPr/>
        </p:nvCxnSpPr>
        <p:spPr>
          <a:xfrm flipV="1">
            <a:off x="21771864" y="3383280"/>
            <a:ext cx="0" cy="8787384"/>
          </a:xfrm>
          <a:prstGeom prst="line">
            <a:avLst/>
          </a:prstGeom>
          <a:ln w="12700">
            <a:solidFill>
              <a:srgbClr val="82B8D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5" name="Connector 544"/>
          <p:cNvCxnSpPr/>
          <p:nvPr/>
        </p:nvCxnSpPr>
        <p:spPr>
          <a:xfrm flipH="1">
            <a:off x="21534120" y="3383280"/>
            <a:ext cx="237744" cy="0"/>
          </a:xfrm>
          <a:prstGeom prst="line">
            <a:avLst/>
          </a:prstGeom>
          <a:ln w="12700">
            <a:solidFill>
              <a:srgbClr val="82B8D9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6" name="Benchmark / task checks → evaluation evidence"/>
          <p:cNvSpPr txBox="1"/>
          <p:nvPr/>
        </p:nvSpPr>
        <p:spPr>
          <a:xfrm>
            <a:off x="11905488" y="11795760"/>
            <a:ext cx="5138928" cy="20116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980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Benchmark / task checks → evaluation evidence</a:t>
            </a:r>
          </a:p>
        </p:txBody>
      </p:sp>
      <p:sp>
        <p:nvSpPr>
          <p:cNvPr id="547" name="Rounded Rectangle 546"/>
          <p:cNvSpPr/>
          <p:nvPr/>
        </p:nvSpPr>
        <p:spPr>
          <a:xfrm>
            <a:off x="18973800" y="10451592"/>
            <a:ext cx="2560320" cy="1481328"/>
          </a:xfrm>
          <a:prstGeom prst="roundRect">
            <a:avLst>
              <a:gd name="adj" fmla="val 5000"/>
            </a:avLst>
          </a:prstGeom>
          <a:solidFill>
            <a:srgbClr val="0D1B18"/>
          </a:solidFill>
          <a:ln w="19050">
            <a:solidFill>
              <a:srgbClr val="3854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8" name="Legend"/>
          <p:cNvSpPr txBox="1"/>
          <p:nvPr/>
        </p:nvSpPr>
        <p:spPr>
          <a:xfrm>
            <a:off x="19138392" y="10597896"/>
            <a:ext cx="2231136" cy="34747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6000"/>
              </a:lnSpc>
              <a:spcAft>
                <a:spcPts val="200"/>
              </a:spcAft>
              <a:defRPr sz="1350" b="1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Legend</a:t>
            </a:r>
          </a:p>
        </p:txBody>
      </p:sp>
      <p:cxnSp>
        <p:nvCxnSpPr>
          <p:cNvPr id="549" name="Connector 548"/>
          <p:cNvCxnSpPr/>
          <p:nvPr/>
        </p:nvCxnSpPr>
        <p:spPr>
          <a:xfrm>
            <a:off x="19138392" y="11000232"/>
            <a:ext cx="347472" cy="0"/>
          </a:xfrm>
          <a:prstGeom prst="line">
            <a:avLst/>
          </a:prstGeom>
          <a:ln w="13970">
            <a:solidFill>
              <a:srgbClr val="82B8D9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0" name="Task / communication"/>
          <p:cNvSpPr txBox="1"/>
          <p:nvPr/>
        </p:nvSpPr>
        <p:spPr>
          <a:xfrm>
            <a:off x="19586448" y="10945368"/>
            <a:ext cx="1746504" cy="1828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869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Task / communication</a:t>
            </a:r>
          </a:p>
        </p:txBody>
      </p:sp>
      <p:cxnSp>
        <p:nvCxnSpPr>
          <p:cNvPr id="551" name="Connector 550"/>
          <p:cNvCxnSpPr/>
          <p:nvPr/>
        </p:nvCxnSpPr>
        <p:spPr>
          <a:xfrm>
            <a:off x="19138392" y="11173968"/>
            <a:ext cx="347472" cy="0"/>
          </a:xfrm>
          <a:prstGeom prst="line">
            <a:avLst/>
          </a:prstGeom>
          <a:ln w="13970">
            <a:solidFill>
              <a:srgbClr val="63E6B5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2" name="Capability use"/>
          <p:cNvSpPr txBox="1"/>
          <p:nvPr/>
        </p:nvSpPr>
        <p:spPr>
          <a:xfrm>
            <a:off x="19586448" y="11119104"/>
            <a:ext cx="1746504" cy="1828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869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Capability use</a:t>
            </a:r>
          </a:p>
        </p:txBody>
      </p:sp>
      <p:cxnSp>
        <p:nvCxnSpPr>
          <p:cNvPr id="553" name="Connector 552"/>
          <p:cNvCxnSpPr/>
          <p:nvPr/>
        </p:nvCxnSpPr>
        <p:spPr>
          <a:xfrm>
            <a:off x="19138392" y="11347704"/>
            <a:ext cx="347472" cy="0"/>
          </a:xfrm>
          <a:prstGeom prst="line">
            <a:avLst/>
          </a:prstGeom>
          <a:ln w="13970">
            <a:solidFill>
              <a:srgbClr val="B2A4DD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4" name="Evolution / adoption"/>
          <p:cNvSpPr txBox="1"/>
          <p:nvPr/>
        </p:nvSpPr>
        <p:spPr>
          <a:xfrm>
            <a:off x="19586448" y="11292840"/>
            <a:ext cx="1746504" cy="1828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869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Evolution / adoption</a:t>
            </a:r>
          </a:p>
        </p:txBody>
      </p:sp>
      <p:cxnSp>
        <p:nvCxnSpPr>
          <p:cNvPr id="555" name="Connector 554"/>
          <p:cNvCxnSpPr/>
          <p:nvPr/>
        </p:nvCxnSpPr>
        <p:spPr>
          <a:xfrm>
            <a:off x="19138392" y="11521440"/>
            <a:ext cx="347472" cy="0"/>
          </a:xfrm>
          <a:prstGeom prst="line">
            <a:avLst/>
          </a:prstGeom>
          <a:ln w="13970">
            <a:solidFill>
              <a:srgbClr val="F3BD7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6" name="Extension lifecycle"/>
          <p:cNvSpPr txBox="1"/>
          <p:nvPr/>
        </p:nvSpPr>
        <p:spPr>
          <a:xfrm>
            <a:off x="19586448" y="11466576"/>
            <a:ext cx="1746504" cy="1828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869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Extension lifecycle</a:t>
            </a:r>
          </a:p>
        </p:txBody>
      </p:sp>
      <p:cxnSp>
        <p:nvCxnSpPr>
          <p:cNvPr id="557" name="Connector 556"/>
          <p:cNvCxnSpPr/>
          <p:nvPr/>
        </p:nvCxnSpPr>
        <p:spPr>
          <a:xfrm>
            <a:off x="19138392" y="11695176"/>
            <a:ext cx="347472" cy="0"/>
          </a:xfrm>
          <a:prstGeom prst="line">
            <a:avLst/>
          </a:prstGeom>
          <a:ln w="13970">
            <a:solidFill>
              <a:srgbClr val="82B8D9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8" name="Evidence / feedback"/>
          <p:cNvSpPr txBox="1"/>
          <p:nvPr/>
        </p:nvSpPr>
        <p:spPr>
          <a:xfrm>
            <a:off x="19586448" y="11640312"/>
            <a:ext cx="1746504" cy="1828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200"/>
              </a:spcAft>
              <a:defRPr sz="869" b="0">
                <a:solidFill>
                  <a:srgbClr val="AEC4BA"/>
                </a:solidFill>
                <a:latin typeface="DejaVu Sans"/>
                <a:ea typeface="DejaVu Sans"/>
              </a:defRPr>
            </a:pPr>
            <a:r>
              <a:t>Evidence / feedback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Self-Evolving Agent System Architecture</dc:title>
  <dc:subject>Task orchestration, runtime communication, capability ecosystem and self-evolution</dc:subject>
  <dc:creator>AgentEvolver contributors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